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2"/>
  </p:notesMasterIdLst>
  <p:sldIdLst>
    <p:sldId id="285" r:id="rId3"/>
    <p:sldId id="320" r:id="rId4"/>
    <p:sldId id="351" r:id="rId5"/>
    <p:sldId id="352" r:id="rId6"/>
    <p:sldId id="353" r:id="rId7"/>
    <p:sldId id="374" r:id="rId8"/>
    <p:sldId id="375" r:id="rId9"/>
    <p:sldId id="376" r:id="rId10"/>
    <p:sldId id="377" r:id="rId11"/>
    <p:sldId id="321" r:id="rId12"/>
    <p:sldId id="378" r:id="rId13"/>
    <p:sldId id="365" r:id="rId14"/>
    <p:sldId id="355" r:id="rId15"/>
    <p:sldId id="322" r:id="rId16"/>
    <p:sldId id="358" r:id="rId17"/>
    <p:sldId id="379" r:id="rId18"/>
    <p:sldId id="363" r:id="rId19"/>
    <p:sldId id="380" r:id="rId20"/>
    <p:sldId id="381" r:id="rId21"/>
    <p:sldId id="382" r:id="rId22"/>
    <p:sldId id="383" r:id="rId23"/>
    <p:sldId id="384" r:id="rId24"/>
    <p:sldId id="385" r:id="rId25"/>
    <p:sldId id="386" r:id="rId26"/>
    <p:sldId id="387" r:id="rId27"/>
    <p:sldId id="389" r:id="rId28"/>
    <p:sldId id="388" r:id="rId29"/>
    <p:sldId id="328" r:id="rId30"/>
    <p:sldId id="35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7" d="100"/>
          <a:sy n="47" d="100"/>
        </p:scale>
        <p:origin x="92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8B1AA"/>
            </a:solidFill>
            <a:ln>
              <a:noFill/>
            </a:ln>
            <a:effectLst/>
          </c:spPr>
          <c:invertIfNegative val="0"/>
          <c:cat>
            <c:numRef>
              <c:f>Sheet1!$A$2:$A$5</c:f>
              <c:numCache>
                <c:formatCode>General</c:formatCode>
                <c:ptCount val="4"/>
                <c:pt idx="0">
                  <c:v>2019</c:v>
                </c:pt>
                <c:pt idx="1">
                  <c:v>2020</c:v>
                </c:pt>
                <c:pt idx="2">
                  <c:v>2021</c:v>
                </c:pt>
              </c:numCache>
            </c:num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F95E-4C8B-825E-FCA2D2C4FF14}"/>
            </c:ext>
          </c:extLst>
        </c:ser>
        <c:ser>
          <c:idx val="1"/>
          <c:order val="1"/>
          <c:tx>
            <c:strRef>
              <c:f>Sheet1!$C$1</c:f>
              <c:strCache>
                <c:ptCount val="1"/>
                <c:pt idx="0">
                  <c:v>Series 2</c:v>
                </c:pt>
              </c:strCache>
            </c:strRef>
          </c:tx>
          <c:spPr>
            <a:solidFill>
              <a:srgbClr val="F6D19A"/>
            </a:solidFill>
            <a:ln>
              <a:noFill/>
            </a:ln>
            <a:effectLst/>
          </c:spPr>
          <c:invertIfNegative val="0"/>
          <c:cat>
            <c:numRef>
              <c:f>Sheet1!$A$2:$A$5</c:f>
              <c:numCache>
                <c:formatCode>General</c:formatCode>
                <c:ptCount val="4"/>
                <c:pt idx="0">
                  <c:v>2019</c:v>
                </c:pt>
                <c:pt idx="1">
                  <c:v>2020</c:v>
                </c:pt>
                <c:pt idx="2">
                  <c:v>2021</c:v>
                </c:pt>
              </c:numCache>
            </c:num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F95E-4C8B-825E-FCA2D2C4FF14}"/>
            </c:ext>
          </c:extLst>
        </c:ser>
        <c:ser>
          <c:idx val="2"/>
          <c:order val="2"/>
          <c:tx>
            <c:strRef>
              <c:f>Sheet1!$D$1</c:f>
              <c:strCache>
                <c:ptCount val="1"/>
                <c:pt idx="0">
                  <c:v>Series 3</c:v>
                </c:pt>
              </c:strCache>
            </c:strRef>
          </c:tx>
          <c:spPr>
            <a:solidFill>
              <a:srgbClr val="DABDDB"/>
            </a:solidFill>
            <a:ln>
              <a:noFill/>
            </a:ln>
            <a:effectLst/>
          </c:spPr>
          <c:invertIfNegative val="0"/>
          <c:cat>
            <c:numRef>
              <c:f>Sheet1!$A$2:$A$5</c:f>
              <c:numCache>
                <c:formatCode>General</c:formatCode>
                <c:ptCount val="4"/>
                <c:pt idx="0">
                  <c:v>2019</c:v>
                </c:pt>
                <c:pt idx="1">
                  <c:v>2020</c:v>
                </c:pt>
                <c:pt idx="2">
                  <c:v>2021</c:v>
                </c:pt>
              </c:numCache>
            </c:numRef>
          </c:cat>
          <c:val>
            <c:numRef>
              <c:f>Sheet1!$D$2:$D$5</c:f>
              <c:numCache>
                <c:formatCode>General</c:formatCode>
                <c:ptCount val="4"/>
                <c:pt idx="0">
                  <c:v>2</c:v>
                </c:pt>
                <c:pt idx="1">
                  <c:v>2</c:v>
                </c:pt>
                <c:pt idx="2">
                  <c:v>3</c:v>
                </c:pt>
              </c:numCache>
            </c:numRef>
          </c:val>
          <c:extLst>
            <c:ext xmlns:c16="http://schemas.microsoft.com/office/drawing/2014/chart" uri="{C3380CC4-5D6E-409C-BE32-E72D297353CC}">
              <c16:uniqueId val="{00000002-F95E-4C8B-825E-FCA2D2C4FF14}"/>
            </c:ext>
          </c:extLst>
        </c:ser>
        <c:dLbls>
          <c:showLegendKey val="0"/>
          <c:showVal val="0"/>
          <c:showCatName val="0"/>
          <c:showSerName val="0"/>
          <c:showPercent val="0"/>
          <c:showBubbleSize val="0"/>
        </c:dLbls>
        <c:gapWidth val="80"/>
        <c:overlap val="25"/>
        <c:axId val="1117657112"/>
        <c:axId val="1117660392"/>
      </c:barChart>
      <c:catAx>
        <c:axId val="111765711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1117660392"/>
        <c:crosses val="autoZero"/>
        <c:auto val="1"/>
        <c:lblAlgn val="ctr"/>
        <c:lblOffset val="100"/>
        <c:noMultiLvlLbl val="0"/>
      </c:catAx>
      <c:valAx>
        <c:axId val="111766039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11765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DEC0B-4D70-42C3-A950-9303CAE5C5C6}"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CA6F0-B7E1-483F-9DBB-5AB06D10E3BA}" type="slidenum">
              <a:rPr lang="en-US" smtClean="0"/>
              <a:t>‹#›</a:t>
            </a:fld>
            <a:endParaRPr lang="en-US"/>
          </a:p>
        </p:txBody>
      </p:sp>
    </p:spTree>
    <p:extLst>
      <p:ext uri="{BB962C8B-B14F-4D97-AF65-F5344CB8AC3E}">
        <p14:creationId xmlns:p14="http://schemas.microsoft.com/office/powerpoint/2010/main" val="110516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EE9CA6F0-B7E1-483F-9DBB-5AB06D10E3BA}" type="slidenum">
              <a:rPr lang="en-US" smtClean="0"/>
              <a:t>1</a:t>
            </a:fld>
            <a:endParaRPr lang="en-US"/>
          </a:p>
        </p:txBody>
      </p:sp>
    </p:spTree>
    <p:extLst>
      <p:ext uri="{BB962C8B-B14F-4D97-AF65-F5344CB8AC3E}">
        <p14:creationId xmlns:p14="http://schemas.microsoft.com/office/powerpoint/2010/main" val="310529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số</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r>
              <a:rPr lang="en-US" dirty="0"/>
              <a:t>. </a:t>
            </a:r>
            <a:r>
              <a:rPr lang="en-US" dirty="0" err="1"/>
              <a:t>Bấm</a:t>
            </a:r>
            <a:r>
              <a:rPr lang="en-US" dirty="0"/>
              <a:t> </a:t>
            </a:r>
            <a:r>
              <a:rPr lang="en-US" dirty="0" err="1"/>
              <a:t>vào</a:t>
            </a:r>
            <a:r>
              <a:rPr lang="en-US" dirty="0"/>
              <a:t> </a:t>
            </a:r>
            <a:r>
              <a:rPr lang="en-US" dirty="0" err="1"/>
              <a:t>bác</a:t>
            </a:r>
            <a:r>
              <a:rPr lang="en-US" dirty="0"/>
              <a:t> </a:t>
            </a:r>
            <a:r>
              <a:rPr lang="en-US" dirty="0" err="1"/>
              <a:t>thợ</a:t>
            </a:r>
            <a:r>
              <a:rPr lang="en-US" dirty="0"/>
              <a:t> </a:t>
            </a:r>
            <a:r>
              <a:rPr lang="en-US" dirty="0" err="1"/>
              <a:t>để</a:t>
            </a:r>
            <a:r>
              <a:rPr lang="en-US" dirty="0"/>
              <a:t> </a:t>
            </a:r>
            <a:r>
              <a:rPr lang="en-US" dirty="0" err="1"/>
              <a:t>xây</a:t>
            </a:r>
            <a:r>
              <a:rPr lang="en-US" dirty="0"/>
              <a:t> </a:t>
            </a:r>
            <a:r>
              <a:rPr lang="en-US" dirty="0" err="1"/>
              <a:t>cầu</a:t>
            </a:r>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5</a:t>
            </a:fld>
            <a:endParaRPr lang="en-US"/>
          </a:p>
        </p:txBody>
      </p:sp>
    </p:spTree>
    <p:extLst>
      <p:ext uri="{BB962C8B-B14F-4D97-AF65-F5344CB8AC3E}">
        <p14:creationId xmlns:p14="http://schemas.microsoft.com/office/powerpoint/2010/main" val="399772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8</a:t>
            </a:fld>
            <a:endParaRPr lang="en-US"/>
          </a:p>
        </p:txBody>
      </p:sp>
    </p:spTree>
    <p:extLst>
      <p:ext uri="{BB962C8B-B14F-4D97-AF65-F5344CB8AC3E}">
        <p14:creationId xmlns:p14="http://schemas.microsoft.com/office/powerpoint/2010/main" val="8833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11</a:t>
            </a:fld>
            <a:endParaRPr lang="en-US"/>
          </a:p>
        </p:txBody>
      </p:sp>
    </p:spTree>
    <p:extLst>
      <p:ext uri="{BB962C8B-B14F-4D97-AF65-F5344CB8AC3E}">
        <p14:creationId xmlns:p14="http://schemas.microsoft.com/office/powerpoint/2010/main" val="54547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20</a:t>
            </a:fld>
            <a:endParaRPr lang="en-US"/>
          </a:p>
        </p:txBody>
      </p:sp>
    </p:spTree>
    <p:extLst>
      <p:ext uri="{BB962C8B-B14F-4D97-AF65-F5344CB8AC3E}">
        <p14:creationId xmlns:p14="http://schemas.microsoft.com/office/powerpoint/2010/main" val="84488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EE9CA6F0-B7E1-483F-9DBB-5AB06D10E3BA}" type="slidenum">
              <a:rPr lang="en-US" smtClean="0"/>
              <a:t>29</a:t>
            </a:fld>
            <a:endParaRPr lang="en-US"/>
          </a:p>
        </p:txBody>
      </p:sp>
    </p:spTree>
    <p:extLst>
      <p:ext uri="{BB962C8B-B14F-4D97-AF65-F5344CB8AC3E}">
        <p14:creationId xmlns:p14="http://schemas.microsoft.com/office/powerpoint/2010/main" val="275581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2551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944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84268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2083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44724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111566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56610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147696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51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793020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43335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2024/1/21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705059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153288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073796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80150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92275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077712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79671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1922573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4117206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103E31E5-9C54-4096-9F33-FBA5205F8935}" type="datetimeFigureOut">
              <a:rPr lang="en-US" smtClean="0"/>
              <a:t>1/21/2024</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7EDC161-EED1-442C-B07B-C55D4BD97D07}" type="slidenum">
              <a:rPr lang="en-US" smtClean="0"/>
              <a:t>‹#›</a:t>
            </a:fld>
            <a:endParaRPr lang="en-US"/>
          </a:p>
        </p:txBody>
      </p:sp>
    </p:spTree>
    <p:extLst>
      <p:ext uri="{BB962C8B-B14F-4D97-AF65-F5344CB8AC3E}">
        <p14:creationId xmlns:p14="http://schemas.microsoft.com/office/powerpoint/2010/main" val="261208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47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14667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16478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6565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63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36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3533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E54AD58-8778-DDAB-917C-638D6F32E6E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112595" y="-2956162"/>
            <a:ext cx="1299524" cy="1299524"/>
          </a:xfrm>
          <a:prstGeom prst="rect">
            <a:avLst/>
          </a:prstGeom>
        </p:spPr>
      </p:pic>
    </p:spTree>
    <p:extLst>
      <p:ext uri="{BB962C8B-B14F-4D97-AF65-F5344CB8AC3E}">
        <p14:creationId xmlns:p14="http://schemas.microsoft.com/office/powerpoint/2010/main" val="3724993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78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sv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1.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2.xml"/><Relationship Id="rId5" Type="http://schemas.openxmlformats.org/officeDocument/2006/relationships/image" Target="../media/image49.sv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6.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49.sv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5.xml"/><Relationship Id="rId5" Type="http://schemas.openxmlformats.org/officeDocument/2006/relationships/image" Target="../media/image49.sv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49.sv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8.pn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svg"/><Relationship Id="rId15" Type="http://schemas.openxmlformats.org/officeDocument/2006/relationships/image" Target="../media/image59.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7.xml"/><Relationship Id="rId5" Type="http://schemas.openxmlformats.org/officeDocument/2006/relationships/image" Target="../media/image49.sv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image" Target="../media/image49.sv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60.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37.sv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36.png"/><Relationship Id="rId5" Type="http://schemas.openxmlformats.org/officeDocument/2006/relationships/image" Target="../media/image41.png"/><Relationship Id="rId10" Type="http://schemas.openxmlformats.org/officeDocument/2006/relationships/image" Target="../media/image35.svg"/><Relationship Id="rId4" Type="http://schemas.openxmlformats.org/officeDocument/2006/relationships/image" Target="../media/image40.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63.png"/><Relationship Id="rId5" Type="http://schemas.openxmlformats.org/officeDocument/2006/relationships/image" Target="../media/image41.png"/><Relationship Id="rId10" Type="http://schemas.openxmlformats.org/officeDocument/2006/relationships/image" Target="../media/image62.png"/><Relationship Id="rId4" Type="http://schemas.openxmlformats.org/officeDocument/2006/relationships/image" Target="../media/image40.png"/><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8.png"/><Relationship Id="rId3" Type="http://schemas.openxmlformats.org/officeDocument/2006/relationships/slideLayout" Target="../slideLayouts/slideLayout18.xml"/><Relationship Id="rId21" Type="http://schemas.openxmlformats.org/officeDocument/2006/relationships/image" Target="../media/image21.png"/><Relationship Id="rId7" Type="http://schemas.microsoft.com/office/2007/relationships/hdphoto" Target="../media/hdphoto2.wdp"/><Relationship Id="rId12" Type="http://schemas.openxmlformats.org/officeDocument/2006/relationships/image" Target="../media/image15.png"/><Relationship Id="rId17" Type="http://schemas.openxmlformats.org/officeDocument/2006/relationships/slide" Target="slide4.xml"/><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2.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4.png"/><Relationship Id="rId19" Type="http://schemas.openxmlformats.org/officeDocument/2006/relationships/image" Target="../media/image19.png"/><Relationship Id="rId4" Type="http://schemas.openxmlformats.org/officeDocument/2006/relationships/image" Target="../media/image11.png"/><Relationship Id="rId9" Type="http://schemas.microsoft.com/office/2007/relationships/hdphoto" Target="../media/hdphoto3.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8.xml"/><Relationship Id="rId18" Type="http://schemas.microsoft.com/office/2007/relationships/hdphoto" Target="../media/hdphoto11.wdp"/><Relationship Id="rId26" Type="http://schemas.openxmlformats.org/officeDocument/2006/relationships/slide" Target="slide10.xml"/><Relationship Id="rId3" Type="http://schemas.openxmlformats.org/officeDocument/2006/relationships/image" Target="../media/image11.png"/><Relationship Id="rId21" Type="http://schemas.microsoft.com/office/2007/relationships/hdphoto" Target="../media/hdphoto3.wdp"/><Relationship Id="rId7" Type="http://schemas.openxmlformats.org/officeDocument/2006/relationships/slide" Target="slide6.xml"/><Relationship Id="rId12" Type="http://schemas.microsoft.com/office/2007/relationships/hdphoto" Target="../media/hdphoto9.wdp"/><Relationship Id="rId17" Type="http://schemas.openxmlformats.org/officeDocument/2006/relationships/image" Target="../media/image27.png"/><Relationship Id="rId25"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slide" Target="slide9.xml"/><Relationship Id="rId20" Type="http://schemas.openxmlformats.org/officeDocument/2006/relationships/image" Target="../media/image13.png"/><Relationship Id="rId1" Type="http://schemas.openxmlformats.org/officeDocument/2006/relationships/slideLayout" Target="../slideLayouts/slideLayout18.xml"/><Relationship Id="rId6" Type="http://schemas.microsoft.com/office/2007/relationships/hdphoto" Target="../media/hdphoto2.wdp"/><Relationship Id="rId11" Type="http://schemas.openxmlformats.org/officeDocument/2006/relationships/image" Target="../media/image25.png"/><Relationship Id="rId24" Type="http://schemas.openxmlformats.org/officeDocument/2006/relationships/image" Target="../media/image19.png"/><Relationship Id="rId5" Type="http://schemas.openxmlformats.org/officeDocument/2006/relationships/image" Target="../media/image12.png"/><Relationship Id="rId15" Type="http://schemas.microsoft.com/office/2007/relationships/hdphoto" Target="../media/hdphoto10.wdp"/><Relationship Id="rId23" Type="http://schemas.openxmlformats.org/officeDocument/2006/relationships/image" Target="../media/image30.png"/><Relationship Id="rId10" Type="http://schemas.openxmlformats.org/officeDocument/2006/relationships/slide" Target="slide7.xml"/><Relationship Id="rId19" Type="http://schemas.openxmlformats.org/officeDocument/2006/relationships/image" Target="../media/image28.gif"/><Relationship Id="rId4" Type="http://schemas.microsoft.com/office/2007/relationships/hdphoto" Target="../media/hdphoto1.wdp"/><Relationship Id="rId9" Type="http://schemas.microsoft.com/office/2007/relationships/hdphoto" Target="../media/hdphoto8.wdp"/><Relationship Id="rId14" Type="http://schemas.openxmlformats.org/officeDocument/2006/relationships/image" Target="../media/image26.png"/><Relationship Id="rId22"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slide" Target="slide5.xml"/><Relationship Id="rId5" Type="http://schemas.microsoft.com/office/2007/relationships/hdphoto" Target="../media/hdphoto7.wdp"/><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slide" Target="slide5.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100189" y="908499"/>
            <a:ext cx="4986960" cy="1012024"/>
          </a:xfrm>
          <a:prstGeom prst="rect">
            <a:avLst/>
          </a:prstGeom>
        </p:spPr>
      </p:pic>
      <p:pic>
        <p:nvPicPr>
          <p:cNvPr id="8" name="Picture 7">
            <a:extLst>
              <a:ext uri="{FF2B5EF4-FFF2-40B4-BE49-F238E27FC236}">
                <a16:creationId xmlns:a16="http://schemas.microsoft.com/office/drawing/2014/main" id="{8F5A2F68-C632-11CD-138D-C0632D0E8714}"/>
              </a:ext>
            </a:extLst>
          </p:cNvPr>
          <p:cNvPicPr>
            <a:picLocks noChangeAspect="1"/>
          </p:cNvPicPr>
          <p:nvPr/>
        </p:nvPicPr>
        <p:blipFill>
          <a:blip r:embed="rId6"/>
          <a:stretch>
            <a:fillRect/>
          </a:stretch>
        </p:blipFill>
        <p:spPr>
          <a:xfrm>
            <a:off x="943679" y="2055701"/>
            <a:ext cx="10114141" cy="404199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4" name="Picture 3">
            <a:extLst>
              <a:ext uri="{FF2B5EF4-FFF2-40B4-BE49-F238E27FC236}">
                <a16:creationId xmlns:a16="http://schemas.microsoft.com/office/drawing/2014/main" id="{888C9D38-A009-9BDA-BC09-6ABA3A578DDC}"/>
              </a:ext>
            </a:extLst>
          </p:cNvPr>
          <p:cNvPicPr>
            <a:picLocks noChangeAspect="1"/>
          </p:cNvPicPr>
          <p:nvPr/>
        </p:nvPicPr>
        <p:blipFill>
          <a:blip r:embed="rId15"/>
          <a:stretch>
            <a:fillRect/>
          </a:stretch>
        </p:blipFill>
        <p:spPr>
          <a:xfrm>
            <a:off x="1732020" y="1157015"/>
            <a:ext cx="6005080" cy="48284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a typeface="+mn-ea"/>
                <a:cs typeface="+mn-cs"/>
              </a:rPr>
              <a:t>Tìm chủ ngữ thích hợp thay cho bông hoa trong đoạn văn</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Chiều hôm ấy, trời mưa như trút nước.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Bầu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trời</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đầy mây đen và chớp giật loé từng đợt.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học bài xong và đang ngồi nhìn ra cửa sổ.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Cô</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bé</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nhìn thấy một đoạn đường vắng lặng, trắng xoá màn mưa. Dưới lòng đường,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người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xe</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di chuyển hối hả.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dãy</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phố</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hầu như không có một mái hiên nào đưa ra mặt đường. Một chút lo âu dâng lên trong tâm trí. Na chạy xuống nhà bảo mẹ kéo mái hiện ra phía ngoài đường để người đi đường có chỗ trú mưa...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 bé, Na, bầu trời, cả dãy phố, người và xe)</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7"/>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7"/>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8"/>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7"/>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9"/>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8822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16560"/>
            <a:ext cx="12013580" cy="6187683"/>
            <a:chOff x="639096" y="863047"/>
            <a:chExt cx="10913807" cy="4971696"/>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63047"/>
              <a:ext cx="9055100" cy="460219"/>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mj-lt"/>
                <a:ea typeface="+mn-ea"/>
                <a:cs typeface="Times New Roman" panose="02020603050405020304" pitchFamily="18" charset="0"/>
              </a:rPr>
              <a:t>Bài</a:t>
            </a:r>
            <a:r>
              <a:rPr kumimoji="0" lang="id-ID" sz="3200" b="1"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442720" y="428796"/>
            <a:ext cx="10007600" cy="584775"/>
          </a:xfrm>
          <a:prstGeom prst="rect">
            <a:avLst/>
          </a:prstGeom>
          <a:noFill/>
        </p:spPr>
        <p:txBody>
          <a:bodyPr wrap="square" rtlCol="0">
            <a:spAutoFit/>
          </a:bodyPr>
          <a:lstStyle/>
          <a:p>
            <a:pPr lvl="0" algn="ctr" defTabSz="457200"/>
            <a:r>
              <a:rPr lang="id-ID" sz="3200" b="1" dirty="0">
                <a:solidFill>
                  <a:srgbClr val="FF0000"/>
                </a:solidFill>
                <a:latin typeface="Cutewritten" panose="02000503000000000000" pitchFamily="2" charset="0"/>
              </a:rPr>
              <a:t>Tìm chủ ngữ thích hợp thay cho bông hoa trong đoạn văn</a:t>
            </a:r>
            <a:endParaRPr kumimoji="0" lang="id-ID" sz="3200" b="1" i="0" u="none" strike="noStrike" kern="1200" cap="none" spc="0" normalizeH="0" baseline="0" noProof="0" dirty="0">
              <a:ln>
                <a:noFill/>
              </a:ln>
              <a:solidFill>
                <a:srgbClr val="FF0000"/>
              </a:solidFill>
              <a:effectLst/>
              <a:uLnTx/>
              <a:uFillTx/>
              <a:latin typeface="Cutewritten" panose="02000503000000000000" pitchFamily="2"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2D815-726A-5F41-6DE7-3D30AE10DDE7}"/>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TextBox 2">
            <a:extLst>
              <a:ext uri="{FF2B5EF4-FFF2-40B4-BE49-F238E27FC236}">
                <a16:creationId xmlns:a16="http://schemas.microsoft.com/office/drawing/2014/main" id="{3D3517A4-2BCA-7D92-7E0D-D691DD52B907}"/>
              </a:ext>
            </a:extLst>
          </p:cNvPr>
          <p:cNvSpPr txBox="1"/>
          <p:nvPr/>
        </p:nvSpPr>
        <p:spPr>
          <a:xfrm>
            <a:off x="406400" y="2540000"/>
            <a:ext cx="11521440" cy="3539430"/>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Chiều hôm ấy, trời mưa như trút nước. </a:t>
            </a:r>
            <a:r>
              <a:rPr lang="en-US" sz="2800" b="1" i="0" dirty="0" err="1">
                <a:solidFill>
                  <a:srgbClr val="000000"/>
                </a:solidFill>
                <a:effectLst/>
                <a:latin typeface="Cambria" panose="02040503050406030204" pitchFamily="18" charset="0"/>
                <a:ea typeface="Cambria" panose="02040503050406030204" pitchFamily="18" charset="0"/>
              </a:rPr>
              <a:t>Bầu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trời</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đầy mây đen và chớp giật loé từng đợt.</a:t>
            </a:r>
            <a:r>
              <a:rPr lang="en-US" sz="2800" b="0" i="0" dirty="0">
                <a:solidFill>
                  <a:srgbClr val="000000"/>
                </a:solidFill>
                <a:effectLst/>
                <a:latin typeface="Cambria" panose="02040503050406030204" pitchFamily="18" charset="0"/>
                <a:ea typeface="Cambria" panose="02040503050406030204" pitchFamily="18" charset="0"/>
              </a:rPr>
              <a:t> </a:t>
            </a:r>
            <a:r>
              <a:rPr lang="en-US" sz="2800" b="1" i="0" dirty="0">
                <a:solidFill>
                  <a:srgbClr val="000000"/>
                </a:solidFill>
                <a:effectLst/>
                <a:latin typeface="Cambria" panose="02040503050406030204" pitchFamily="18" charset="0"/>
                <a:ea typeface="Cambria" panose="02040503050406030204" pitchFamily="18" charset="0"/>
              </a:rPr>
              <a:t>Na</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đã học bài xong và đang ngồi nhìn ra cửa sổ. </a:t>
            </a:r>
            <a:r>
              <a:rPr lang="en-US" sz="2800" b="1" i="0" dirty="0" err="1">
                <a:solidFill>
                  <a:srgbClr val="000000"/>
                </a:solidFill>
                <a:effectLst/>
                <a:latin typeface="Cambria" panose="02040503050406030204" pitchFamily="18" charset="0"/>
                <a:ea typeface="Cambria" panose="02040503050406030204" pitchFamily="18" charset="0"/>
              </a:rPr>
              <a:t>Cô</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bé</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nhìn thấy một đoạn đường vắng lặng, trắng xoá màn mưa. Dưới lòng đường, </a:t>
            </a:r>
            <a:r>
              <a:rPr lang="en-US" sz="2800" b="1" i="0" dirty="0" err="1">
                <a:solidFill>
                  <a:srgbClr val="000000"/>
                </a:solidFill>
                <a:effectLst/>
                <a:latin typeface="Cambria" panose="02040503050406030204" pitchFamily="18" charset="0"/>
                <a:ea typeface="Cambria" panose="02040503050406030204" pitchFamily="18" charset="0"/>
              </a:rPr>
              <a:t>người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xe</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di chuyển hối hả. </a:t>
            </a:r>
            <a:r>
              <a:rPr lang="en-US" sz="2800" b="1" i="0" dirty="0" err="1">
                <a:solidFill>
                  <a:srgbClr val="000000"/>
                </a:solidFill>
                <a:effectLst/>
                <a:latin typeface="Cambria" panose="02040503050406030204" pitchFamily="18" charset="0"/>
                <a:ea typeface="Cambria" panose="02040503050406030204" pitchFamily="18" charset="0"/>
              </a:rPr>
              <a:t>Cả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dãy</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phố</a:t>
            </a:r>
            <a:r>
              <a:rPr lang="vi-VN" sz="2800" b="1"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hầu như không có một mái hiên nào đưa ra mặt đường. Một chút lo âu dâng lên trong tâm trí. Na chạy xuống nhà bảo mẹ kéo mái hiện ra phía ngoài đường để người đi đường có chỗ trú mưa...</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La Nguyễn Quốc Vinh)</a:t>
            </a:r>
          </a:p>
        </p:txBody>
      </p:sp>
      <p:sp>
        <p:nvSpPr>
          <p:cNvPr id="8" name="TextBox 7">
            <a:extLst>
              <a:ext uri="{FF2B5EF4-FFF2-40B4-BE49-F238E27FC236}">
                <a16:creationId xmlns:a16="http://schemas.microsoft.com/office/drawing/2014/main" id="{784F5B06-9D9A-4352-91E6-D668195C45FC}"/>
              </a:ext>
            </a:extLst>
          </p:cNvPr>
          <p:cNvSpPr txBox="1"/>
          <p:nvPr/>
        </p:nvSpPr>
        <p:spPr>
          <a:xfrm>
            <a:off x="2153920" y="1493520"/>
            <a:ext cx="9022080"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Na, bầu trời, cả dãy phố, người và xe)</a:t>
            </a:r>
            <a:endParaRPr lang="en-US" sz="3200" b="1" dirty="0">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A2C93395-1C6C-C3D8-0D0A-DA8F5887B966}"/>
              </a:ext>
            </a:extLst>
          </p:cNvPr>
          <p:cNvPicPr>
            <a:picLocks noChangeAspect="1"/>
          </p:cNvPicPr>
          <p:nvPr/>
        </p:nvPicPr>
        <p:blipFill>
          <a:blip r:embed="rId6"/>
          <a:stretch>
            <a:fillRect/>
          </a:stretch>
        </p:blipFill>
        <p:spPr>
          <a:xfrm>
            <a:off x="6502717" y="2355215"/>
            <a:ext cx="1381125" cy="704850"/>
          </a:xfrm>
          <a:prstGeom prst="rect">
            <a:avLst/>
          </a:prstGeom>
        </p:spPr>
      </p:pic>
      <p:pic>
        <p:nvPicPr>
          <p:cNvPr id="14" name="Picture 13">
            <a:extLst>
              <a:ext uri="{FF2B5EF4-FFF2-40B4-BE49-F238E27FC236}">
                <a16:creationId xmlns:a16="http://schemas.microsoft.com/office/drawing/2014/main" id="{C054219C-1B21-BE93-BD8F-614D2D249A47}"/>
              </a:ext>
            </a:extLst>
          </p:cNvPr>
          <p:cNvPicPr>
            <a:picLocks noChangeAspect="1"/>
          </p:cNvPicPr>
          <p:nvPr/>
        </p:nvPicPr>
        <p:blipFill>
          <a:blip r:embed="rId6"/>
          <a:stretch>
            <a:fillRect/>
          </a:stretch>
        </p:blipFill>
        <p:spPr>
          <a:xfrm>
            <a:off x="10109518" y="2934335"/>
            <a:ext cx="944562" cy="523533"/>
          </a:xfrm>
          <a:prstGeom prst="rect">
            <a:avLst/>
          </a:prstGeom>
        </p:spPr>
      </p:pic>
      <p:grpSp>
        <p:nvGrpSpPr>
          <p:cNvPr id="16" name="Group 15">
            <a:extLst>
              <a:ext uri="{FF2B5EF4-FFF2-40B4-BE49-F238E27FC236}">
                <a16:creationId xmlns:a16="http://schemas.microsoft.com/office/drawing/2014/main" id="{4EE3F834-9070-FED0-5D97-0ED5F2F62827}"/>
              </a:ext>
            </a:extLst>
          </p:cNvPr>
          <p:cNvGrpSpPr/>
          <p:nvPr/>
        </p:nvGrpSpPr>
        <p:grpSpPr>
          <a:xfrm>
            <a:off x="2528446" y="3002956"/>
            <a:ext cx="478914" cy="441284"/>
            <a:chOff x="-528109" y="4223226"/>
            <a:chExt cx="592090" cy="561482"/>
          </a:xfrm>
        </p:grpSpPr>
        <p:sp>
          <p:nvSpPr>
            <p:cNvPr id="17" name="Rectangle: Rounded Corners 16">
              <a:extLst>
                <a:ext uri="{FF2B5EF4-FFF2-40B4-BE49-F238E27FC236}">
                  <a16:creationId xmlns:a16="http://schemas.microsoft.com/office/drawing/2014/main" id="{DFF88ED7-1005-8C82-0170-E51FD09A9048}"/>
                </a:ext>
              </a:extLst>
            </p:cNvPr>
            <p:cNvSpPr/>
            <p:nvPr/>
          </p:nvSpPr>
          <p:spPr>
            <a:xfrm>
              <a:off x="-528109" y="4291264"/>
              <a:ext cx="592090" cy="42540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5F6033E-79F6-A350-D1EF-5B30CBEB2EDC}"/>
                </a:ext>
              </a:extLst>
            </p:cNvPr>
            <p:cNvPicPr>
              <a:picLocks noChangeAspect="1"/>
            </p:cNvPicPr>
            <p:nvPr/>
          </p:nvPicPr>
          <p:blipFill>
            <a:blip r:embed="rId7"/>
            <a:stretch>
              <a:fillRect/>
            </a:stretch>
          </p:blipFill>
          <p:spPr>
            <a:xfrm>
              <a:off x="-526126" y="4223226"/>
              <a:ext cx="590107" cy="561482"/>
            </a:xfrm>
            <a:prstGeom prst="rect">
              <a:avLst/>
            </a:prstGeom>
          </p:spPr>
        </p:pic>
      </p:grpSp>
      <p:pic>
        <p:nvPicPr>
          <p:cNvPr id="19" name="Picture 18">
            <a:extLst>
              <a:ext uri="{FF2B5EF4-FFF2-40B4-BE49-F238E27FC236}">
                <a16:creationId xmlns:a16="http://schemas.microsoft.com/office/drawing/2014/main" id="{E379138C-85C7-0BBF-CD37-96CE34D41B6D}"/>
              </a:ext>
            </a:extLst>
          </p:cNvPr>
          <p:cNvPicPr>
            <a:picLocks noChangeAspect="1"/>
          </p:cNvPicPr>
          <p:nvPr/>
        </p:nvPicPr>
        <p:blipFill>
          <a:blip r:embed="rId6"/>
          <a:stretch>
            <a:fillRect/>
          </a:stretch>
        </p:blipFill>
        <p:spPr>
          <a:xfrm>
            <a:off x="5070157" y="3840480"/>
            <a:ext cx="1879283" cy="509904"/>
          </a:xfrm>
          <a:prstGeom prst="rect">
            <a:avLst/>
          </a:prstGeom>
        </p:spPr>
      </p:pic>
      <p:pic>
        <p:nvPicPr>
          <p:cNvPr id="22" name="Picture 21">
            <a:extLst>
              <a:ext uri="{FF2B5EF4-FFF2-40B4-BE49-F238E27FC236}">
                <a16:creationId xmlns:a16="http://schemas.microsoft.com/office/drawing/2014/main" id="{E5C0FA49-8AE2-FAB2-A5C2-9B933048190F}"/>
              </a:ext>
            </a:extLst>
          </p:cNvPr>
          <p:cNvPicPr>
            <a:picLocks noChangeAspect="1"/>
          </p:cNvPicPr>
          <p:nvPr/>
        </p:nvPicPr>
        <p:blipFill>
          <a:blip r:embed="rId8"/>
          <a:stretch>
            <a:fillRect/>
          </a:stretch>
        </p:blipFill>
        <p:spPr>
          <a:xfrm>
            <a:off x="447040" y="3860800"/>
            <a:ext cx="2062480" cy="482600"/>
          </a:xfrm>
          <a:prstGeom prst="rect">
            <a:avLst/>
          </a:prstGeom>
        </p:spPr>
      </p:pic>
    </p:spTree>
    <p:extLst>
      <p:ext uri="{BB962C8B-B14F-4D97-AF65-F5344CB8AC3E}">
        <p14:creationId xmlns:p14="http://schemas.microsoft.com/office/powerpoint/2010/main" val="2322863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22"/>
                                        </p:tgtEl>
                                        <p:attrNameLst>
                                          <p:attrName>ppt_x</p:attrName>
                                        </p:attrNameLst>
                                      </p:cBhvr>
                                      <p:tavLst>
                                        <p:tav tm="0">
                                          <p:val>
                                            <p:strVal val="ppt_x"/>
                                          </p:val>
                                        </p:tav>
                                        <p:tav tm="100000">
                                          <p:val>
                                            <p:strVal val="ppt_x"/>
                                          </p:val>
                                        </p:tav>
                                      </p:tavLst>
                                    </p:anim>
                                    <p:anim calcmode="lin" valueType="num">
                                      <p:cBhvr additive="base">
                                        <p:cTn id="25" dur="500"/>
                                        <p:tgtEl>
                                          <p:spTgt spid="22"/>
                                        </p:tgtEl>
                                        <p:attrNameLst>
                                          <p:attrName>ppt_y</p:attrName>
                                        </p:attrNameLst>
                                      </p:cBhvr>
                                      <p:tavLst>
                                        <p:tav tm="0">
                                          <p:val>
                                            <p:strVal val="ppt_y"/>
                                          </p:val>
                                        </p:tav>
                                        <p:tav tm="100000">
                                          <p:val>
                                            <p:strVal val="1+ppt_h/2"/>
                                          </p:val>
                                        </p:tav>
                                      </p:tavLst>
                                    </p:anim>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9"/>
                                        </p:tgtEl>
                                        <p:attrNameLst>
                                          <p:attrName>ppt_x</p:attrName>
                                        </p:attrNameLst>
                                      </p:cBhvr>
                                      <p:tavLst>
                                        <p:tav tm="0">
                                          <p:val>
                                            <p:strVal val="ppt_x"/>
                                          </p:val>
                                        </p:tav>
                                        <p:tav tm="100000">
                                          <p:val>
                                            <p:strVal val="ppt_x"/>
                                          </p:val>
                                        </p:tav>
                                      </p:tavLst>
                                    </p:anim>
                                    <p:anim calcmode="lin" valueType="num">
                                      <p:cBhvr additive="base">
                                        <p:cTn id="31" dur="500"/>
                                        <p:tgtEl>
                                          <p:spTgt spid="19"/>
                                        </p:tgtEl>
                                        <p:attrNameLst>
                                          <p:attrName>ppt_y</p:attrName>
                                        </p:attrNameLst>
                                      </p:cBhvr>
                                      <p:tavLst>
                                        <p:tav tm="0">
                                          <p:val>
                                            <p:strVal val="ppt_y"/>
                                          </p:val>
                                        </p:tav>
                                        <p:tav tm="100000">
                                          <p:val>
                                            <p:strVal val="1+ppt_h/2"/>
                                          </p:val>
                                        </p:tav>
                                      </p:tavLst>
                                    </p:anim>
                                    <p:set>
                                      <p:cBhvr>
                                        <p:cTn id="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Kết</a:t>
            </a:r>
            <a:r>
              <a:rPr lang="en-US" sz="6000" b="1" dirty="0">
                <a:solidFill>
                  <a:srgbClr val="AF1430"/>
                </a:solidFill>
                <a:latin typeface="Cambria" panose="02040503050406030204" pitchFamily="18" charset="0"/>
                <a:ea typeface="Cambria" panose="02040503050406030204" pitchFamily="18" charset="0"/>
                <a:cs typeface="Arial" panose="020B0604020202020204" pitchFamily="34" charset="0"/>
              </a:rPr>
              <a:t> </a:t>
            </a:r>
            <a:r>
              <a:rPr lang="en-US" sz="6000" b="1" dirty="0" err="1">
                <a:solidFill>
                  <a:srgbClr val="AF1430"/>
                </a:solidFill>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defTabSz="457200">
              <a:defRPr/>
            </a:pP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Khi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chọn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phù</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hợp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với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nội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dung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văn</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và</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khi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kết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thúc</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chủ</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ngữ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của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thì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chữ</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cái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câu</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chúng</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ta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phải</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viết</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4400" dirty="0" err="1">
                <a:solidFill>
                  <a:srgbClr val="002060"/>
                </a:solidFill>
                <a:latin typeface="Cambria" panose="02040503050406030204" pitchFamily="18" charset="0"/>
                <a:ea typeface="Cambria" panose="02040503050406030204" pitchFamily="18" charset="0"/>
                <a:cs typeface="Arial" panose="020B0604020202020204" pitchFamily="34" charset="0"/>
              </a:rPr>
              <a:t>hoa</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208004"/>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762000" y="1981200"/>
            <a:ext cx="1105408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thích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giúp</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đỡ</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bạn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bè</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trong</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lớp</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8" name="Rectangle 7">
            <a:extLst>
              <a:ext uri="{FF2B5EF4-FFF2-40B4-BE49-F238E27FC236}">
                <a16:creationId xmlns:a16="http://schemas.microsoft.com/office/drawing/2014/main" id="{46411928-CB26-6BB0-5977-53713EC52B25}"/>
              </a:ext>
            </a:extLst>
          </p:cNvPr>
          <p:cNvSpPr/>
          <p:nvPr/>
        </p:nvSpPr>
        <p:spPr>
          <a:xfrm>
            <a:off x="1310640" y="223520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9" name="Rectangle 8">
            <a:extLst>
              <a:ext uri="{FF2B5EF4-FFF2-40B4-BE49-F238E27FC236}">
                <a16:creationId xmlns:a16="http://schemas.microsoft.com/office/drawing/2014/main" id="{4D8FDE3D-58FE-8234-3FD9-4733F434243D}"/>
              </a:ext>
            </a:extLst>
          </p:cNvPr>
          <p:cNvSpPr/>
          <p:nvPr/>
        </p:nvSpPr>
        <p:spPr>
          <a:xfrm>
            <a:off x="1330960" y="3088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
        <p:nvSpPr>
          <p:cNvPr id="10" name="Rectangle 9">
            <a:extLst>
              <a:ext uri="{FF2B5EF4-FFF2-40B4-BE49-F238E27FC236}">
                <a16:creationId xmlns:a16="http://schemas.microsoft.com/office/drawing/2014/main" id="{C42DFAD4-8502-4524-D273-8580AB84AC5C}"/>
              </a:ext>
            </a:extLst>
          </p:cNvPr>
          <p:cNvSpPr/>
          <p:nvPr/>
        </p:nvSpPr>
        <p:spPr>
          <a:xfrm>
            <a:off x="1341120" y="389128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396240"/>
            <a:ext cx="12013580" cy="6370320"/>
            <a:chOff x="639096" y="846720"/>
            <a:chExt cx="10913807" cy="4988023"/>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6720"/>
              <a:ext cx="9658272" cy="47654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545208" y="479596"/>
            <a:ext cx="105248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Tìm chủ ngữ thích hợp để hoàn chỉnh câu. Viết các câu vào vở.</a:t>
            </a: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64270" y="267795"/>
            <a:ext cx="266374" cy="266374"/>
          </a:xfrm>
          <a:prstGeom prst="rect">
            <a:avLst/>
          </a:prstGeom>
        </p:spPr>
      </p:pic>
      <p:sp>
        <p:nvSpPr>
          <p:cNvPr id="7" name="TextBox 6">
            <a:extLst>
              <a:ext uri="{FF2B5EF4-FFF2-40B4-BE49-F238E27FC236}">
                <a16:creationId xmlns:a16="http://schemas.microsoft.com/office/drawing/2014/main" id="{E4049AB2-B6CF-B8F1-141E-6EB37066D365}"/>
              </a:ext>
            </a:extLst>
          </p:cNvPr>
          <p:cNvSpPr txBox="1"/>
          <p:nvPr/>
        </p:nvSpPr>
        <p:spPr>
          <a:xfrm>
            <a:off x="904240" y="1005840"/>
            <a:ext cx="1105408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giúp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đỡ</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bè</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lớp</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8" name="Rectangle 7">
            <a:extLst>
              <a:ext uri="{FF2B5EF4-FFF2-40B4-BE49-F238E27FC236}">
                <a16:creationId xmlns:a16="http://schemas.microsoft.com/office/drawing/2014/main" id="{46411928-CB26-6BB0-5977-53713EC52B25}"/>
              </a:ext>
            </a:extLst>
          </p:cNvPr>
          <p:cNvSpPr/>
          <p:nvPr/>
        </p:nvSpPr>
        <p:spPr>
          <a:xfrm>
            <a:off x="1452880" y="12598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a:t>
            </a:r>
          </a:p>
        </p:txBody>
      </p:sp>
      <p:cxnSp>
        <p:nvCxnSpPr>
          <p:cNvPr id="3" name="Straight Connector 2">
            <a:extLst>
              <a:ext uri="{FF2B5EF4-FFF2-40B4-BE49-F238E27FC236}">
                <a16:creationId xmlns:a16="http://schemas.microsoft.com/office/drawing/2014/main" id="{064E7EEC-DB9F-FF81-FD45-C9B2F4833A3A}"/>
              </a:ext>
            </a:extLst>
          </p:cNvPr>
          <p:cNvCxnSpPr>
            <a:cxnSpLocks/>
          </p:cNvCxnSpPr>
          <p:nvPr/>
        </p:nvCxnSpPr>
        <p:spPr>
          <a:xfrm>
            <a:off x="1696720" y="17780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CD6A177D-DA60-45E9-CE09-5F21BBDCC3A1}"/>
              </a:ext>
            </a:extLst>
          </p:cNvPr>
          <p:cNvSpPr/>
          <p:nvPr/>
        </p:nvSpPr>
        <p:spPr>
          <a:xfrm>
            <a:off x="457200" y="20828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Mai, </a:t>
            </a:r>
            <a:r>
              <a:rPr lang="en-US" sz="2800" b="1" dirty="0" err="1">
                <a:latin typeface="Cambria" panose="02040503050406030204" pitchFamily="18" charset="0"/>
                <a:ea typeface="Cambria" panose="02040503050406030204" pitchFamily="18" charset="0"/>
              </a:rPr>
              <a:t>Hoa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Tuấn</a:t>
            </a:r>
            <a:r>
              <a:rPr lang="en-US" sz="2800" b="1" dirty="0">
                <a:latin typeface="Cambria" panose="02040503050406030204" pitchFamily="18" charset="0"/>
                <a:ea typeface="Cambria" panose="02040503050406030204" pitchFamily="18" charset="0"/>
              </a:rPr>
              <a:t>, Long…</a:t>
            </a:r>
          </a:p>
        </p:txBody>
      </p:sp>
      <p:sp>
        <p:nvSpPr>
          <p:cNvPr id="11" name="TextBox 10">
            <a:extLst>
              <a:ext uri="{FF2B5EF4-FFF2-40B4-BE49-F238E27FC236}">
                <a16:creationId xmlns:a16="http://schemas.microsoft.com/office/drawing/2014/main" id="{D52A741D-35BC-5E74-15FC-194137F07E15}"/>
              </a:ext>
            </a:extLst>
          </p:cNvPr>
          <p:cNvSpPr txBox="1"/>
          <p:nvPr/>
        </p:nvSpPr>
        <p:spPr>
          <a:xfrm>
            <a:off x="782320" y="308864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nhảy</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nhót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chuyền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này</a:t>
            </a:r>
            <a:r>
              <a:rPr lang="en-US" sz="3600" b="0" i="0" dirty="0">
                <a:solidFill>
                  <a:srgbClr val="000000"/>
                </a:solidFill>
                <a:effectLst/>
                <a:latin typeface="Cambria" panose="02040503050406030204" pitchFamily="18" charset="0"/>
                <a:ea typeface="Cambria" panose="02040503050406030204" pitchFamily="18" charset="0"/>
              </a:rPr>
              <a:t> sang </a:t>
            </a:r>
            <a:r>
              <a:rPr lang="en-US" sz="3600" b="0" i="0" dirty="0" err="1">
                <a:solidFill>
                  <a:srgbClr val="000000"/>
                </a:solidFill>
                <a:effectLst/>
                <a:latin typeface="Cambria" panose="02040503050406030204" pitchFamily="18" charset="0"/>
                <a:ea typeface="Cambria" panose="02040503050406030204" pitchFamily="18" charset="0"/>
              </a:rPr>
              <a:t>cành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khác</a:t>
            </a:r>
            <a:r>
              <a:rPr lang="en-US" sz="3600" b="0" i="0" dirty="0">
                <a:solidFill>
                  <a:srgbClr val="000000"/>
                </a:solidFill>
                <a:effectLst/>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8DC2F707-CF47-CCEC-068F-E1FE926F34C1}"/>
              </a:ext>
            </a:extLst>
          </p:cNvPr>
          <p:cNvSpPr/>
          <p:nvPr/>
        </p:nvSpPr>
        <p:spPr>
          <a:xfrm>
            <a:off x="1330960" y="334264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3" name="Straight Connector 12">
            <a:extLst>
              <a:ext uri="{FF2B5EF4-FFF2-40B4-BE49-F238E27FC236}">
                <a16:creationId xmlns:a16="http://schemas.microsoft.com/office/drawing/2014/main" id="{41D1D366-BAFD-9F2D-2532-E61B4A97B141}"/>
              </a:ext>
            </a:extLst>
          </p:cNvPr>
          <p:cNvCxnSpPr>
            <a:cxnSpLocks/>
          </p:cNvCxnSpPr>
          <p:nvPr/>
        </p:nvCxnSpPr>
        <p:spPr>
          <a:xfrm>
            <a:off x="1584960" y="386080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2D84CC8-0E58-A485-7992-AAFCFED26936}"/>
              </a:ext>
            </a:extLst>
          </p:cNvPr>
          <p:cNvSpPr/>
          <p:nvPr/>
        </p:nvSpPr>
        <p:spPr>
          <a:xfrm>
            <a:off x="345440" y="4165600"/>
            <a:ext cx="2611120" cy="873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Cambria" panose="02040503050406030204" pitchFamily="18" charset="0"/>
                <a:ea typeface="Cambria" panose="02040503050406030204" pitchFamily="18" charset="0"/>
              </a:rPr>
              <a:t>Con </a:t>
            </a:r>
            <a:r>
              <a:rPr lang="en-US" sz="2800" b="1" dirty="0" err="1">
                <a:latin typeface="Cambria" panose="02040503050406030204" pitchFamily="18" charset="0"/>
                <a:ea typeface="Cambria" panose="02040503050406030204" pitchFamily="18" charset="0"/>
              </a:rPr>
              <a:t>sóc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chim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chích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bông</a:t>
            </a:r>
            <a:r>
              <a:rPr lang="en-US" sz="2800" b="1"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3632B958-460F-2B1F-8D0A-95E576D23C8C}"/>
              </a:ext>
            </a:extLst>
          </p:cNvPr>
          <p:cNvSpPr txBox="1"/>
          <p:nvPr/>
        </p:nvSpPr>
        <p:spPr>
          <a:xfrm>
            <a:off x="741680" y="5059680"/>
            <a:ext cx="11054080" cy="82060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thổi</a:t>
            </a:r>
            <a:r>
              <a:rPr lang="en-US" sz="3600" b="0" i="0" dirty="0">
                <a:solidFill>
                  <a:srgbClr val="000000"/>
                </a:solidFill>
                <a:effectLst/>
                <a:latin typeface="Cambria" panose="02040503050406030204" pitchFamily="18" charset="0"/>
                <a:ea typeface="Cambria" panose="02040503050406030204" pitchFamily="18" charset="0"/>
              </a:rPr>
              <a:t> vi vu.</a:t>
            </a:r>
          </a:p>
        </p:txBody>
      </p:sp>
      <p:sp>
        <p:nvSpPr>
          <p:cNvPr id="16" name="Rectangle 15">
            <a:extLst>
              <a:ext uri="{FF2B5EF4-FFF2-40B4-BE49-F238E27FC236}">
                <a16:creationId xmlns:a16="http://schemas.microsoft.com/office/drawing/2014/main" id="{280A5DBD-0E2E-EFD1-1426-897B9E55705E}"/>
              </a:ext>
            </a:extLst>
          </p:cNvPr>
          <p:cNvSpPr/>
          <p:nvPr/>
        </p:nvSpPr>
        <p:spPr>
          <a:xfrm>
            <a:off x="1249680" y="5242560"/>
            <a:ext cx="497840" cy="52832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a:t>
            </a:r>
          </a:p>
        </p:txBody>
      </p:sp>
      <p:cxnSp>
        <p:nvCxnSpPr>
          <p:cNvPr id="17" name="Straight Connector 16">
            <a:extLst>
              <a:ext uri="{FF2B5EF4-FFF2-40B4-BE49-F238E27FC236}">
                <a16:creationId xmlns:a16="http://schemas.microsoft.com/office/drawing/2014/main" id="{2EE54565-32E4-F29A-1171-B13221997901}"/>
              </a:ext>
            </a:extLst>
          </p:cNvPr>
          <p:cNvCxnSpPr>
            <a:cxnSpLocks/>
          </p:cNvCxnSpPr>
          <p:nvPr/>
        </p:nvCxnSpPr>
        <p:spPr>
          <a:xfrm>
            <a:off x="1524000" y="57708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5BC02C9-EBA5-4371-F59D-C5E981D20B89}"/>
              </a:ext>
            </a:extLst>
          </p:cNvPr>
          <p:cNvSpPr/>
          <p:nvPr/>
        </p:nvSpPr>
        <p:spPr>
          <a:xfrm>
            <a:off x="833120" y="6014720"/>
            <a:ext cx="1473200" cy="518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Gió</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4982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5" grpId="0" animBg="1"/>
      <p:bldP spid="11" grpId="0"/>
      <p:bldP spid="12" grpId="0" animBg="1"/>
      <p:bldP spid="14" grpId="0" animBg="1"/>
      <p:bldP spid="15" grpId="0"/>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558800" y="1543858"/>
            <a:ext cx="11236960"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33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3921128"/>
            <a:ext cx="3714035" cy="2784656"/>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2631440" y="3850640"/>
            <a:ext cx="6065520" cy="914400"/>
          </a:xfrm>
          <a:prstGeom prst="wedgeRoundRectCallout">
            <a:avLst>
              <a:gd name="adj1" fmla="val -63276"/>
              <a:gd name="adj2" fmla="val 10278"/>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Các bộ phận được in đậm là thành phần nào trong các câu đó?</a:t>
            </a:r>
            <a:endParaRPr lang="en-US" sz="2800" b="1" dirty="0">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8AB7BC9-AE5A-E8C0-6506-F6C796107C98}"/>
              </a:ext>
            </a:extLst>
          </p:cNvPr>
          <p:cNvSpPr/>
          <p:nvPr/>
        </p:nvSpPr>
        <p:spPr>
          <a:xfrm>
            <a:off x="3007360" y="5039360"/>
            <a:ext cx="5892800" cy="914400"/>
          </a:xfrm>
          <a:prstGeom prst="wedgeRoundRectCallout">
            <a:avLst>
              <a:gd name="adj1" fmla="val -65286"/>
              <a:gd name="adj2" fmla="val -39722"/>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Muốn tìm chủ ngữ trong các câu đó chúng ta cần làm gì?</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404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24560"/>
            <a:ext cx="11575192" cy="5567681"/>
            <a:chOff x="639096" y="954378"/>
            <a:chExt cx="10913807" cy="4880366"/>
          </a:xfrm>
        </p:grpSpPr>
        <p:sp>
          <p:nvSpPr>
            <p:cNvPr id="202" name="Rectangle 201">
              <a:extLst>
                <a:ext uri="{FF2B5EF4-FFF2-40B4-BE49-F238E27FC236}">
                  <a16:creationId xmlns:a16="http://schemas.microsoft.com/office/drawing/2014/main" id="{B260C82C-3B0E-4F32-B5EC-78378105BFC4}"/>
                </a:ext>
              </a:extLst>
            </p:cNvPr>
            <p:cNvSpPr/>
            <p:nvPr/>
          </p:nvSpPr>
          <p:spPr>
            <a:xfrm>
              <a:off x="639096" y="954378"/>
              <a:ext cx="10913807" cy="48803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2" name="TextBox 1">
            <a:extLst>
              <a:ext uri="{FF2B5EF4-FFF2-40B4-BE49-F238E27FC236}">
                <a16:creationId xmlns:a16="http://schemas.microsoft.com/office/drawing/2014/main" id="{97AE12FA-FD60-47FE-8305-BDCE24FBA8A6}"/>
              </a:ext>
            </a:extLst>
          </p:cNvPr>
          <p:cNvSpPr txBox="1"/>
          <p:nvPr/>
        </p:nvSpPr>
        <p:spPr>
          <a:xfrm>
            <a:off x="487680" y="1056178"/>
            <a:ext cx="11236960" cy="16158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Đặt câu hỏi cho bộ phận in đậm trong mỗi câu dưới đây: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Mây đen </a:t>
            </a: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che kín bầu trời.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 name="Straight Connector 4">
            <a:extLst>
              <a:ext uri="{FF2B5EF4-FFF2-40B4-BE49-F238E27FC236}">
                <a16:creationId xmlns:a16="http://schemas.microsoft.com/office/drawing/2014/main" id="{F9C275CE-9696-FFE8-C647-06E37A3AE88E}"/>
              </a:ext>
            </a:extLst>
          </p:cNvPr>
          <p:cNvCxnSpPr>
            <a:cxnSpLocks/>
          </p:cNvCxnSpPr>
          <p:nvPr/>
        </p:nvCxnSpPr>
        <p:spPr>
          <a:xfrm>
            <a:off x="1818640" y="20624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E8812750-9F2F-A9AE-CD3C-01A07A43E110}"/>
              </a:ext>
            </a:extLst>
          </p:cNvPr>
          <p:cNvSpPr/>
          <p:nvPr/>
        </p:nvSpPr>
        <p:spPr>
          <a:xfrm>
            <a:off x="619760" y="2357120"/>
            <a:ext cx="4409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Cái gì che kín bầu trời?</a:t>
            </a:r>
            <a:endParaRPr lang="en-US" sz="28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F19B439E-2278-7C81-BC7D-7E93C2EFB720}"/>
              </a:ext>
            </a:extLst>
          </p:cNvPr>
          <p:cNvSpPr txBox="1"/>
          <p:nvPr/>
        </p:nvSpPr>
        <p:spPr>
          <a:xfrm>
            <a:off x="436880" y="3156635"/>
            <a:ext cx="9448800" cy="954107"/>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Cánh cổng đồn biên phòng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hiện ra trước mắt tôi.</a:t>
            </a:r>
          </a:p>
          <a:p>
            <a:pPr marL="0" marR="0" lvl="0" indent="0" algn="l" defTabSz="457200" rtl="0" eaLnBrk="1" fontAlgn="auto" latinLnBrk="0" hangingPunct="1">
              <a:spcBef>
                <a:spcPts val="0"/>
              </a:spcBef>
              <a:spcAft>
                <a:spcPts val="0"/>
              </a:spcAft>
              <a:buClrTx/>
              <a:buSzTx/>
              <a:buFontTx/>
              <a:buNone/>
              <a:tabLst/>
              <a:defRPr/>
            </a:pP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TextBox 9">
            <a:extLst>
              <a:ext uri="{FF2B5EF4-FFF2-40B4-BE49-F238E27FC236}">
                <a16:creationId xmlns:a16="http://schemas.microsoft.com/office/drawing/2014/main" id="{81E741FC-4986-6E88-C01A-399BB070C58C}"/>
              </a:ext>
            </a:extLst>
          </p:cNvPr>
          <p:cNvSpPr txBox="1"/>
          <p:nvPr/>
        </p:nvSpPr>
        <p:spPr>
          <a:xfrm>
            <a:off x="416560" y="4629835"/>
            <a:ext cx="8869680" cy="523220"/>
          </a:xfrm>
          <a:prstGeom prst="rect">
            <a:avLst/>
          </a:prstGeom>
          <a:noFill/>
        </p:spPr>
        <p:txBody>
          <a:bodyPr wrap="square">
            <a:spAutoFit/>
          </a:bodyPr>
          <a:lstStyle/>
          <a:p>
            <a:pPr marL="0" marR="0" lvl="0" indent="0" algn="l" defTabSz="457200" rtl="0" eaLnBrk="1" fontAlgn="auto" latinLnBrk="0" hangingPunct="1">
              <a:spcBef>
                <a:spcPts val="0"/>
              </a:spcBef>
              <a:spcAft>
                <a:spcPts val="0"/>
              </a:spcAft>
              <a:buClrTx/>
              <a:buSzTx/>
              <a:buFontTx/>
              <a:buNone/>
              <a:tabLst/>
              <a:defRPr/>
            </a:pP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Một chú bộ đội </a:t>
            </a:r>
            <a:r>
              <a:rPr kumimoji="0" lang="vi-VN"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đang đứng gác trước cổng.</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12" name="Straight Connector 11">
            <a:extLst>
              <a:ext uri="{FF2B5EF4-FFF2-40B4-BE49-F238E27FC236}">
                <a16:creationId xmlns:a16="http://schemas.microsoft.com/office/drawing/2014/main" id="{84B68B06-1C23-758C-2AD7-0F5ABEF059F0}"/>
              </a:ext>
            </a:extLst>
          </p:cNvPr>
          <p:cNvCxnSpPr>
            <a:cxnSpLocks/>
          </p:cNvCxnSpPr>
          <p:nvPr/>
        </p:nvCxnSpPr>
        <p:spPr>
          <a:xfrm>
            <a:off x="2905760" y="352552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313E39E-3375-BD5F-4AFF-BFDE33069193}"/>
              </a:ext>
            </a:extLst>
          </p:cNvPr>
          <p:cNvSpPr/>
          <p:nvPr/>
        </p:nvSpPr>
        <p:spPr>
          <a:xfrm>
            <a:off x="701040" y="3850640"/>
            <a:ext cx="5090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mbria" panose="02040503050406030204" pitchFamily="18" charset="0"/>
                <a:ea typeface="Cambria" panose="02040503050406030204" pitchFamily="18" charset="0"/>
              </a:rPr>
              <a:t>Cái gì hiện ra trước mắt tôi?</a:t>
            </a:r>
            <a:endParaRPr lang="en-US" sz="2800" b="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15B75593-A938-2283-2689-F545F5A46ED3}"/>
              </a:ext>
            </a:extLst>
          </p:cNvPr>
          <p:cNvCxnSpPr>
            <a:cxnSpLocks/>
          </p:cNvCxnSpPr>
          <p:nvPr/>
        </p:nvCxnSpPr>
        <p:spPr>
          <a:xfrm>
            <a:off x="2001520" y="5059680"/>
            <a:ext cx="0" cy="3149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9852FD83-C965-4961-E306-7170FEF83A72}"/>
              </a:ext>
            </a:extLst>
          </p:cNvPr>
          <p:cNvSpPr/>
          <p:nvPr/>
        </p:nvSpPr>
        <p:spPr>
          <a:xfrm>
            <a:off x="802640" y="5354320"/>
            <a:ext cx="53441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latin typeface="Cambria" panose="02040503050406030204" pitchFamily="18" charset="0"/>
                <a:ea typeface="Cambria" panose="02040503050406030204" pitchFamily="18" charset="0"/>
              </a:rPr>
              <a:t>Ai đang đứng gác trước cổng?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86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Cambria" panose="02040503050406030204" pitchFamily="18" charset="0"/>
              <a:ea typeface="宋体" panose="02010600030101010101" pitchFamily="2" charset="-122"/>
              <a:cs typeface="Arial" panose="020B0604020202020204" pitchFamily="34" charset="0"/>
            </a:endParaRPr>
          </a:p>
        </p:txBody>
      </p:sp>
      <p:grpSp>
        <p:nvGrpSpPr>
          <p:cNvPr id="35" name="组合 34"/>
          <p:cNvGrpSpPr/>
          <p:nvPr/>
        </p:nvGrpSpPr>
        <p:grpSpPr>
          <a:xfrm>
            <a:off x="-304800" y="-92969"/>
            <a:ext cx="12801600" cy="7646670"/>
            <a:chOff x="-333" y="-305"/>
            <a:chExt cx="20160" cy="12042"/>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333" y="-305"/>
              <a:ext cx="20160" cy="12042"/>
              <a:chOff x="243" y="18"/>
              <a:chExt cx="19538" cy="11677"/>
            </a:xfrm>
          </p:grpSpPr>
          <p:pic>
            <p:nvPicPr>
              <p:cNvPr id="29" name="图片 28" descr="橡皮"/>
              <p:cNvPicPr>
                <a:picLocks noChangeAspect="1"/>
              </p:cNvPicPr>
              <p:nvPr/>
            </p:nvPicPr>
            <p:blipFill>
              <a:blip r:embed="rId3"/>
              <a:stretch>
                <a:fillRect/>
              </a:stretch>
            </p:blipFill>
            <p:spPr>
              <a:xfrm>
                <a:off x="16124" y="6936"/>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43" y="634"/>
                <a:ext cx="2740" cy="2740"/>
              </a:xfrm>
              <a:prstGeom prst="rect">
                <a:avLst/>
              </a:prstGeom>
            </p:spPr>
          </p:pic>
          <p:pic>
            <p:nvPicPr>
              <p:cNvPr id="32" name="图片 31" descr="冰激凌"/>
              <p:cNvPicPr>
                <a:picLocks noChangeAspect="1"/>
              </p:cNvPicPr>
              <p:nvPr/>
            </p:nvPicPr>
            <p:blipFill>
              <a:blip r:embed="rId6"/>
              <a:stretch>
                <a:fillRect/>
              </a:stretch>
            </p:blipFill>
            <p:spPr>
              <a:xfrm rot="17886766">
                <a:off x="16799" y="418"/>
                <a:ext cx="2984" cy="2981"/>
              </a:xfrm>
              <a:prstGeom prst="rect">
                <a:avLst/>
              </a:prstGeom>
            </p:spPr>
          </p:pic>
          <p:pic>
            <p:nvPicPr>
              <p:cNvPr id="33" name="图片 32" descr="笔"/>
              <p:cNvPicPr>
                <a:picLocks noChangeAspect="1"/>
              </p:cNvPicPr>
              <p:nvPr/>
            </p:nvPicPr>
            <p:blipFill>
              <a:blip r:embed="rId7"/>
              <a:stretch>
                <a:fillRect/>
              </a:stretch>
            </p:blipFill>
            <p:spPr>
              <a:xfrm>
                <a:off x="8636" y="18"/>
                <a:ext cx="2467" cy="2467"/>
              </a:xfrm>
              <a:prstGeom prst="rect">
                <a:avLst/>
              </a:prstGeom>
            </p:spPr>
          </p:pic>
          <p:pic>
            <p:nvPicPr>
              <p:cNvPr id="34" name="图片 33" descr="草莓"/>
              <p:cNvPicPr>
                <a:picLocks noChangeAspect="1"/>
              </p:cNvPicPr>
              <p:nvPr/>
            </p:nvPicPr>
            <p:blipFill>
              <a:blip r:embed="rId8"/>
              <a:stretch>
                <a:fillRect/>
              </a:stretch>
            </p:blipFill>
            <p:spPr>
              <a:xfrm>
                <a:off x="791" y="8235"/>
                <a:ext cx="2698" cy="2698"/>
              </a:xfrm>
              <a:prstGeom prst="rect">
                <a:avLst/>
              </a:prstGeom>
            </p:spPr>
          </p:pic>
        </p:grpSp>
      </p:grpSp>
      <p:sp>
        <p:nvSpPr>
          <p:cNvPr id="2" name="TextBox 1">
            <a:extLst>
              <a:ext uri="{FF2B5EF4-FFF2-40B4-BE49-F238E27FC236}">
                <a16:creationId xmlns:a16="http://schemas.microsoft.com/office/drawing/2014/main" id="{EEC2E878-43A0-46CF-9CB0-BB2D2B2D95FD}"/>
              </a:ext>
            </a:extLst>
          </p:cNvPr>
          <p:cNvSpPr txBox="1"/>
          <p:nvPr/>
        </p:nvSpPr>
        <p:spPr>
          <a:xfrm>
            <a:off x="1887944" y="899259"/>
            <a:ext cx="344121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Kết</a:t>
            </a:r>
            <a:r>
              <a:rPr kumimoji="0" lang="en-US" sz="600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000" b="1" i="0" u="none" strike="noStrike" kern="1200" cap="none" spc="0" normalizeH="0" baseline="0" noProof="0" dirty="0" err="1">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rPr>
              <a:t>luận</a:t>
            </a:r>
            <a:endParaRPr kumimoji="0" lang="en-US" sz="1050" b="1" i="0" u="none" strike="noStrike" kern="1200" cap="none" spc="0" normalizeH="0" baseline="0" noProof="0" dirty="0">
              <a:ln>
                <a:noFill/>
              </a:ln>
              <a:solidFill>
                <a:srgbClr val="AF143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02760D8-5EFC-45D2-AF29-FF422E1B89D3}"/>
              </a:ext>
            </a:extLst>
          </p:cNvPr>
          <p:cNvSpPr txBox="1"/>
          <p:nvPr/>
        </p:nvSpPr>
        <p:spPr>
          <a:xfrm>
            <a:off x="1184904" y="2273472"/>
            <a:ext cx="10029086" cy="2800767"/>
          </a:xfrm>
          <a:prstGeom prst="rect">
            <a:avLst/>
          </a:prstGeom>
          <a:noFill/>
        </p:spPr>
        <p:txBody>
          <a:bodyPr wrap="square" rtlCol="0">
            <a:spAutoFit/>
          </a:bodyPr>
          <a:lstStyle/>
          <a:p>
            <a:pPr lvl="0" algn="just" defTabSz="457200">
              <a:defRPr/>
            </a:pP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Khi tìm chủ ngữ là người, vật, hiện tượng...chúng ta đặt câu hỏi </a:t>
            </a:r>
            <a:r>
              <a:rPr lang="vi-VN" sz="4400" b="1" dirty="0">
                <a:solidFill>
                  <a:srgbClr val="002060"/>
                </a:solidFill>
                <a:latin typeface="Cambria" panose="02040503050406030204" pitchFamily="18" charset="0"/>
                <a:ea typeface="Cambria" panose="02040503050406030204" pitchFamily="18" charset="0"/>
                <a:cs typeface="Arial" panose="020B0604020202020204" pitchFamily="34" charset="0"/>
              </a:rPr>
              <a:t>(ai, cái gì, con gì)</a:t>
            </a:r>
            <a:r>
              <a:rPr lang="en-US" sz="44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4400" dirty="0">
                <a:solidFill>
                  <a:srgbClr val="002060"/>
                </a:solidFill>
                <a:latin typeface="Cambria" panose="02040503050406030204" pitchFamily="18" charset="0"/>
                <a:ea typeface="Cambria" panose="02040503050406030204" pitchFamily="18" charset="0"/>
                <a:cs typeface="Arial" panose="020B0604020202020204" pitchFamily="34" charset="0"/>
              </a:rPr>
              <a:t>và khi viết câu hỏi cuối câu phải có dấu chấm hỏi.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235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2"/>
          <a:srcRect/>
          <a:stretch>
            <a:fillRect/>
          </a:stretch>
        </p:blipFill>
        <p:spPr>
          <a:xfrm>
            <a:off x="480060" y="452438"/>
            <a:ext cx="11231245" cy="6031230"/>
          </a:xfrm>
          <a:prstGeom prst="rect">
            <a:avLst/>
          </a:prstGeom>
        </p:spPr>
      </p:pic>
      <p:pic>
        <p:nvPicPr>
          <p:cNvPr id="81" name="图片 174" descr="D:\资料\图片2.png图片2">
            <a:extLst>
              <a:ext uri="{FF2B5EF4-FFF2-40B4-BE49-F238E27FC236}">
                <a16:creationId xmlns:a16="http://schemas.microsoft.com/office/drawing/2014/main" id="{4FBC9990-AA76-4724-ABA3-FF92194790F0}"/>
              </a:ext>
            </a:extLst>
          </p:cNvPr>
          <p:cNvPicPr>
            <a:picLocks noChangeAspect="1"/>
          </p:cNvPicPr>
          <p:nvPr/>
        </p:nvPicPr>
        <p:blipFill>
          <a:blip r:embed="rId3"/>
          <a:srcRect/>
          <a:stretch>
            <a:fillRect/>
          </a:stretch>
        </p:blipFill>
        <p:spPr>
          <a:xfrm>
            <a:off x="7632833" y="599720"/>
            <a:ext cx="3250883" cy="5195705"/>
          </a:xfrm>
          <a:prstGeom prst="rect">
            <a:avLst/>
          </a:prstGeom>
        </p:spPr>
      </p:pic>
      <p:pic>
        <p:nvPicPr>
          <p:cNvPr id="2" name="Picture 1">
            <a:extLst>
              <a:ext uri="{FF2B5EF4-FFF2-40B4-BE49-F238E27FC236}">
                <a16:creationId xmlns:a16="http://schemas.microsoft.com/office/drawing/2014/main" id="{C8BEDB66-9660-4A61-9C56-BF88E7EC35C6}"/>
              </a:ext>
            </a:extLst>
          </p:cNvPr>
          <p:cNvPicPr>
            <a:picLocks noChangeAspect="1"/>
          </p:cNvPicPr>
          <p:nvPr/>
        </p:nvPicPr>
        <p:blipFill>
          <a:blip r:embed="rId4"/>
          <a:stretch>
            <a:fillRect/>
          </a:stretch>
        </p:blipFill>
        <p:spPr>
          <a:xfrm>
            <a:off x="1709670" y="0"/>
            <a:ext cx="7548604"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in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7"/>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8"/>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2123658"/>
          </a:xfrm>
          <a:prstGeom prst="rect">
            <a:avLst/>
          </a:prstGeom>
          <a:noFill/>
        </p:spPr>
        <p:txBody>
          <a:bodyPr wrap="square" rtlCol="0">
            <a:spAutoFit/>
          </a:bodyPr>
          <a:lstStyle/>
          <a:p>
            <a:pPr lvl="0" defTabSz="457200">
              <a:defRPr/>
            </a:pPr>
            <a:r>
              <a:rPr lang="vi-VN" sz="3300" b="1" dirty="0">
                <a:solidFill>
                  <a:srgbClr val="002060"/>
                </a:solidFill>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a. Chủ ngữ là danh từ chỉ người.</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b. Chủ ngữ là danh từ chỉ vật.</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387950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667000" y="-1058940"/>
            <a:ext cx="6858000" cy="6858000"/>
          </a:xfrm>
          <a:prstGeom prst="rect">
            <a:avLst/>
          </a:prstGeom>
        </p:spPr>
      </p:pic>
      <p:pic>
        <p:nvPicPr>
          <p:cNvPr id="3" name="Picture 2">
            <a:extLst>
              <a:ext uri="{FF2B5EF4-FFF2-40B4-BE49-F238E27FC236}">
                <a16:creationId xmlns:a16="http://schemas.microsoft.com/office/drawing/2014/main" id="{AD3F6BC6-4F4F-4720-8128-E4338B8ECE5F}"/>
              </a:ext>
            </a:extLst>
          </p:cNvPr>
          <p:cNvPicPr>
            <a:picLocks noChangeAspect="1"/>
          </p:cNvPicPr>
          <p:nvPr/>
        </p:nvPicPr>
        <p:blipFill>
          <a:blip r:embed="rId4"/>
          <a:stretch>
            <a:fillRect/>
          </a:stretch>
        </p:blipFill>
        <p:spPr>
          <a:xfrm>
            <a:off x="8787306" y="2464554"/>
            <a:ext cx="3526096" cy="4326673"/>
          </a:xfrm>
          <a:prstGeom prst="rect">
            <a:avLst/>
          </a:prstGeom>
        </p:spPr>
      </p:pic>
      <p:pic>
        <p:nvPicPr>
          <p:cNvPr id="2" name="Picture 1">
            <a:extLst>
              <a:ext uri="{FF2B5EF4-FFF2-40B4-BE49-F238E27FC236}">
                <a16:creationId xmlns:a16="http://schemas.microsoft.com/office/drawing/2014/main" id="{9BFCD9CD-3E1D-4790-847A-1196C249E97A}"/>
              </a:ext>
            </a:extLst>
          </p:cNvPr>
          <p:cNvPicPr>
            <a:picLocks noChangeAspect="1"/>
          </p:cNvPicPr>
          <p:nvPr/>
        </p:nvPicPr>
        <p:blipFill>
          <a:blip r:embed="rId5"/>
          <a:stretch>
            <a:fillRect/>
          </a:stretch>
        </p:blipFill>
        <p:spPr>
          <a:xfrm>
            <a:off x="257167" y="2298277"/>
            <a:ext cx="3296499" cy="4524315"/>
          </a:xfrm>
          <a:prstGeom prst="rect">
            <a:avLst/>
          </a:prstGeom>
        </p:spPr>
      </p:pic>
      <p:pic>
        <p:nvPicPr>
          <p:cNvPr id="4" name="Picture 3">
            <a:extLst>
              <a:ext uri="{FF2B5EF4-FFF2-40B4-BE49-F238E27FC236}">
                <a16:creationId xmlns:a16="http://schemas.microsoft.com/office/drawing/2014/main" id="{D7ACDAA8-68D6-E89C-42C7-3D925AE0423F}"/>
              </a:ext>
            </a:extLst>
          </p:cNvPr>
          <p:cNvPicPr>
            <a:picLocks noChangeAspect="1"/>
          </p:cNvPicPr>
          <p:nvPr/>
        </p:nvPicPr>
        <p:blipFill>
          <a:blip r:embed="rId6"/>
          <a:stretch>
            <a:fillRect/>
          </a:stretch>
        </p:blipFill>
        <p:spPr>
          <a:xfrm>
            <a:off x="3314957" y="852265"/>
            <a:ext cx="5785605" cy="3670110"/>
          </a:xfrm>
          <a:prstGeom prst="rect">
            <a:avLst/>
          </a:prstGeom>
        </p:spPr>
      </p:pic>
    </p:spTree>
    <p:extLst>
      <p:ext uri="{BB962C8B-B14F-4D97-AF65-F5344CB8AC3E}">
        <p14:creationId xmlns:p14="http://schemas.microsoft.com/office/powerpoint/2010/main" val="14788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 Chủ ngữ là danh từ chỉ người.</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10032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Cô bé đang cho đàn gà ăn.</a:t>
            </a:r>
            <a:endParaRPr lang="en-US" sz="3200" b="1" dirty="0">
              <a:solidFill>
                <a:srgbClr val="FF000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542544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Em bé đang cho gà ăn thóc.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0678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b. Chủ ngữ là danh từ chỉ vật.</a:t>
            </a: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Những con gà đang ăn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89280" y="4043680"/>
            <a:ext cx="6055360" cy="5384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Đàn gà đang chăm chỉ mổ thóc.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40738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4</a:t>
              </a: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5" name="Picture 4">
            <a:extLst>
              <a:ext uri="{FF2B5EF4-FFF2-40B4-BE49-F238E27FC236}">
                <a16:creationId xmlns:a16="http://schemas.microsoft.com/office/drawing/2014/main" id="{CE3D4439-AF02-24A6-3D55-8948F4BA9D1A}"/>
              </a:ext>
            </a:extLst>
          </p:cNvPr>
          <p:cNvPicPr>
            <a:picLocks noChangeAspect="1"/>
          </p:cNvPicPr>
          <p:nvPr/>
        </p:nvPicPr>
        <p:blipFill>
          <a:blip r:embed="rId7"/>
          <a:stretch>
            <a:fillRect/>
          </a:stretch>
        </p:blipFill>
        <p:spPr>
          <a:xfrm>
            <a:off x="5931489" y="3017520"/>
            <a:ext cx="5718221" cy="2907029"/>
          </a:xfrm>
          <a:prstGeom prst="rect">
            <a:avLst/>
          </a:prstGeom>
        </p:spPr>
      </p:pic>
      <p:sp>
        <p:nvSpPr>
          <p:cNvPr id="6" name="TextBox 5">
            <a:extLst>
              <a:ext uri="{FF2B5EF4-FFF2-40B4-BE49-F238E27FC236}">
                <a16:creationId xmlns:a16="http://schemas.microsoft.com/office/drawing/2014/main" id="{D73ECB94-9149-FDEB-FB65-F555DD80B0CE}"/>
              </a:ext>
            </a:extLst>
          </p:cNvPr>
          <p:cNvSpPr txBox="1"/>
          <p:nvPr/>
        </p:nvSpPr>
        <p:spPr>
          <a:xfrm>
            <a:off x="558800" y="1543858"/>
            <a:ext cx="11236960"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Dựa vào tranh, đặt câu theo yêu cầu sau:</a:t>
            </a:r>
          </a:p>
          <a:p>
            <a:pPr lvl="0" defTabSz="457200">
              <a:defRPr/>
            </a:pPr>
            <a:r>
              <a:rPr lang="vi-VN" sz="3300" dirty="0">
                <a:solidFill>
                  <a:srgbClr val="002060"/>
                </a:solidFill>
                <a:latin typeface="Cambria" panose="02040503050406030204" pitchFamily="18" charset="0"/>
                <a:ea typeface="Cambria" panose="02040503050406030204" pitchFamily="18" charset="0"/>
                <a:cs typeface="Arial" panose="020B0604020202020204" pitchFamily="34" charset="0"/>
              </a:rPr>
              <a:t>c. Chủ ngữ là danh từ chỉ hiện tượng tự nhiên.</a:t>
            </a:r>
            <a:endParaRPr kumimoji="0" lang="en-US" sz="33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5505FF8-FF7B-75A0-922F-48722FDC233C}"/>
              </a:ext>
            </a:extLst>
          </p:cNvPr>
          <p:cNvSpPr/>
          <p:nvPr/>
        </p:nvSpPr>
        <p:spPr>
          <a:xfrm>
            <a:off x="589280" y="2946400"/>
            <a:ext cx="5445760" cy="9956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Ông mặt trời đang tỏa ánh nắng chói chang.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258E0E25-219F-AFC8-4021-09C50EFA89F0}"/>
              </a:ext>
            </a:extLst>
          </p:cNvPr>
          <p:cNvSpPr/>
          <p:nvPr/>
        </p:nvSpPr>
        <p:spPr>
          <a:xfrm>
            <a:off x="599440" y="4389120"/>
            <a:ext cx="5455920" cy="1087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200" b="1">
                <a:solidFill>
                  <a:srgbClr val="FF0000"/>
                </a:solidFill>
                <a:latin typeface="Cambria" panose="02040503050406030204" pitchFamily="18" charset="0"/>
                <a:ea typeface="Cambria" panose="02040503050406030204" pitchFamily="18" charset="0"/>
              </a:rPr>
              <a:t>Mặt trời đang tỏa những tia nắng ấm áp.</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01949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14580" y="8350"/>
              <a:ext cx="1245" cy="1541"/>
            </a:xfrm>
            <a:prstGeom prst="rect">
              <a:avLst/>
            </a:prstGeom>
          </p:spPr>
        </p:pic>
      </p:grpSp>
      <p:pic>
        <p:nvPicPr>
          <p:cNvPr id="175" name="图片 174"/>
          <p:cNvPicPr>
            <a:picLocks noChangeAspect="1"/>
          </p:cNvPicPr>
          <p:nvPr/>
        </p:nvPicPr>
        <p:blipFill>
          <a:blip r:embed="rId8">
            <a:extLst>
              <a:ext uri="{28A0092B-C50C-407E-A947-70E740481C1C}">
                <a14:useLocalDpi xmlns:a14="http://schemas.microsoft.com/office/drawing/2010/main" val="0"/>
              </a:ext>
            </a:extLst>
          </a:blip>
          <a:srcRect/>
          <a:stretch/>
        </p:blipFill>
        <p:spPr>
          <a:xfrm>
            <a:off x="7407947" y="1286791"/>
            <a:ext cx="4550567" cy="4616804"/>
          </a:xfrm>
          <a:prstGeom prst="rect">
            <a:avLst/>
          </a:prstGeom>
        </p:spPr>
      </p:pic>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9"/>
            <a:stretch>
              <a:fillRect/>
            </a:stretch>
          </p:blipFill>
          <p:spPr>
            <a:xfrm>
              <a:off x="16861" y="6232"/>
              <a:ext cx="2573" cy="2573"/>
            </a:xfrm>
            <a:prstGeom prst="rect">
              <a:avLst/>
            </a:prstGeom>
          </p:spPr>
        </p:pic>
        <p:pic>
          <p:nvPicPr>
            <p:cNvPr id="85" name="图片 84" descr="纸张"/>
            <p:cNvPicPr>
              <a:picLocks noChangeAspect="1"/>
            </p:cNvPicPr>
            <p:nvPr/>
          </p:nvPicPr>
          <p:blipFill>
            <a:blip r:embed="rId10"/>
            <a:stretch>
              <a:fillRect/>
            </a:stretch>
          </p:blipFill>
          <p:spPr>
            <a:xfrm>
              <a:off x="9813" y="7490"/>
              <a:ext cx="3672" cy="3672"/>
            </a:xfrm>
            <a:prstGeom prst="rect">
              <a:avLst/>
            </a:prstGeom>
          </p:spPr>
        </p:pic>
        <p:pic>
          <p:nvPicPr>
            <p:cNvPr id="87" name="图片 86" descr="书本"/>
            <p:cNvPicPr>
              <a:picLocks noChangeAspect="1"/>
            </p:cNvPicPr>
            <p:nvPr/>
          </p:nvPicPr>
          <p:blipFill>
            <a:blip r:embed="rId11"/>
            <a:stretch>
              <a:fillRect/>
            </a:stretch>
          </p:blipFill>
          <p:spPr>
            <a:xfrm>
              <a:off x="-28" y="0"/>
              <a:ext cx="3055" cy="3055"/>
            </a:xfrm>
            <a:prstGeom prst="rect">
              <a:avLst/>
            </a:prstGeom>
          </p:spPr>
        </p:pic>
        <p:pic>
          <p:nvPicPr>
            <p:cNvPr id="89" name="图片 88" descr="冰激凌"/>
            <p:cNvPicPr>
              <a:picLocks noChangeAspect="1"/>
            </p:cNvPicPr>
            <p:nvPr/>
          </p:nvPicPr>
          <p:blipFill>
            <a:blip r:embed="rId12"/>
            <a:stretch>
              <a:fillRect/>
            </a:stretch>
          </p:blipFill>
          <p:spPr>
            <a:xfrm>
              <a:off x="15830" y="431"/>
              <a:ext cx="3698" cy="3698"/>
            </a:xfrm>
            <a:prstGeom prst="rect">
              <a:avLst/>
            </a:prstGeom>
          </p:spPr>
        </p:pic>
        <p:pic>
          <p:nvPicPr>
            <p:cNvPr id="90" name="图片 89" descr="笔"/>
            <p:cNvPicPr>
              <a:picLocks noChangeAspect="1"/>
            </p:cNvPicPr>
            <p:nvPr/>
          </p:nvPicPr>
          <p:blipFill>
            <a:blip r:embed="rId13"/>
            <a:stretch>
              <a:fillRect/>
            </a:stretch>
          </p:blipFill>
          <p:spPr>
            <a:xfrm>
              <a:off x="8569" y="226"/>
              <a:ext cx="2467" cy="2467"/>
            </a:xfrm>
            <a:prstGeom prst="rect">
              <a:avLst/>
            </a:prstGeom>
          </p:spPr>
        </p:pic>
        <p:pic>
          <p:nvPicPr>
            <p:cNvPr id="91" name="图片 90" descr="草莓"/>
            <p:cNvPicPr>
              <a:picLocks noChangeAspect="1"/>
            </p:cNvPicPr>
            <p:nvPr/>
          </p:nvPicPr>
          <p:blipFill>
            <a:blip r:embed="rId14"/>
            <a:stretch>
              <a:fillRect/>
            </a:stretch>
          </p:blipFill>
          <p:spPr>
            <a:xfrm>
              <a:off x="791" y="7193"/>
              <a:ext cx="2698" cy="2698"/>
            </a:xfrm>
            <a:prstGeom prst="rect">
              <a:avLst/>
            </a:prstGeom>
          </p:spPr>
        </p:pic>
      </p:grpSp>
      <p:pic>
        <p:nvPicPr>
          <p:cNvPr id="3" name="Picture 2">
            <a:extLst>
              <a:ext uri="{FF2B5EF4-FFF2-40B4-BE49-F238E27FC236}">
                <a16:creationId xmlns:a16="http://schemas.microsoft.com/office/drawing/2014/main" id="{4ADADBFD-BDA4-C17B-57BA-BEF43082BC70}"/>
              </a:ext>
            </a:extLst>
          </p:cNvPr>
          <p:cNvPicPr>
            <a:picLocks noChangeAspect="1"/>
          </p:cNvPicPr>
          <p:nvPr/>
        </p:nvPicPr>
        <p:blipFill>
          <a:blip r:embed="rId15"/>
          <a:stretch>
            <a:fillRect/>
          </a:stretch>
        </p:blipFill>
        <p:spPr>
          <a:xfrm>
            <a:off x="2350815" y="1075735"/>
            <a:ext cx="4828450" cy="4828450"/>
          </a:xfrm>
          <a:prstGeom prst="rect">
            <a:avLst/>
          </a:prstGeom>
        </p:spPr>
      </p:pic>
    </p:spTree>
    <p:extLst>
      <p:ext uri="{BB962C8B-B14F-4D97-AF65-F5344CB8AC3E}">
        <p14:creationId xmlns:p14="http://schemas.microsoft.com/office/powerpoint/2010/main" val="2079629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2" presetClass="entr" presetSubtype="0" fill="hold" nodeType="withEffect">
                                  <p:stCondLst>
                                    <p:cond delay="0"/>
                                  </p:stCondLst>
                                  <p:childTnLst>
                                    <p:set>
                                      <p:cBhvr>
                                        <p:cTn id="12" dur="1" fill="hold">
                                          <p:stCondLst>
                                            <p:cond delay="0"/>
                                          </p:stCondLst>
                                        </p:cTn>
                                        <p:tgtEl>
                                          <p:spTgt spid="175"/>
                                        </p:tgtEl>
                                        <p:attrNameLst>
                                          <p:attrName>style.visibility</p:attrName>
                                        </p:attrNameLst>
                                      </p:cBhvr>
                                      <p:to>
                                        <p:strVal val="visible"/>
                                      </p:to>
                                    </p:set>
                                    <p:animScale>
                                      <p:cBhvr>
                                        <p:cTn id="13" dur="1000" decel="50000" fill="hold">
                                          <p:stCondLst>
                                            <p:cond delay="0"/>
                                          </p:stCondLst>
                                        </p:cTn>
                                        <p:tgtEl>
                                          <p:spTgt spid="1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75"/>
                                        </p:tgtEl>
                                        <p:attrNameLst>
                                          <p:attrName>ppt_x</p:attrName>
                                          <p:attrName>ppt_y</p:attrName>
                                        </p:attrNameLst>
                                      </p:cBhvr>
                                    </p:animMotion>
                                    <p:animEffect transition="in" filter="fade">
                                      <p:cBhvr>
                                        <p:cTn id="15" dur="1000"/>
                                        <p:tgtEl>
                                          <p:spTgt spid="17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1000" fill="hold"/>
                                        <p:tgtEl>
                                          <p:spTgt spid="38"/>
                                        </p:tgtEl>
                                        <p:attrNameLst>
                                          <p:attrName>ppt_w</p:attrName>
                                        </p:attrNameLst>
                                      </p:cBhvr>
                                      <p:tavLst>
                                        <p:tav tm="0">
                                          <p:val>
                                            <p:strVal val="#ppt_w+.3"/>
                                          </p:val>
                                        </p:tav>
                                        <p:tav tm="100000">
                                          <p:val>
                                            <p:strVal val="#ppt_w"/>
                                          </p:val>
                                        </p:tav>
                                      </p:tavLst>
                                    </p:anim>
                                    <p:anim calcmode="lin" valueType="num">
                                      <p:cBhvr>
                                        <p:cTn id="19" dur="1000" fill="hold"/>
                                        <p:tgtEl>
                                          <p:spTgt spid="38"/>
                                        </p:tgtEl>
                                        <p:attrNameLst>
                                          <p:attrName>ppt_h</p:attrName>
                                        </p:attrNameLst>
                                      </p:cBhvr>
                                      <p:tavLst>
                                        <p:tav tm="0">
                                          <p:val>
                                            <p:strVal val="#ppt_h"/>
                                          </p:val>
                                        </p:tav>
                                        <p:tav tm="100000">
                                          <p:val>
                                            <p:strVal val="#ppt_h"/>
                                          </p:val>
                                        </p:tav>
                                      </p:tavLst>
                                    </p:anim>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754888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a:solidFill>
                  <a:prstClr val="black"/>
                </a:solidFill>
                <a:latin typeface="Cambria" panose="02040503050406030204" pitchFamily="18" charset="0"/>
                <a:ea typeface="Cambria" panose="02040503050406030204" pitchFamily="18" charset="0"/>
              </a:rPr>
              <a:t>Nêu tác dụng chủ ngữ. Chủ ngữ trả lời cho câu hỏi nào?</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4CC4A984-6891-91F0-2B43-15B8D50951E6}"/>
              </a:ext>
            </a:extLst>
          </p:cNvPr>
          <p:cNvSpPr/>
          <p:nvPr/>
        </p:nvSpPr>
        <p:spPr>
          <a:xfrm>
            <a:off x="4836160" y="3373120"/>
            <a:ext cx="7000240" cy="2631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000000"/>
                </a:solidFill>
                <a:latin typeface="Cambria" panose="02040503050406030204" pitchFamily="18" charset="0"/>
                <a:ea typeface="Cambria" panose="02040503050406030204" pitchFamily="18" charset="0"/>
              </a:rPr>
              <a:t>Chủ ngữ là một trong hai thành phần chính của câu </a:t>
            </a:r>
            <a:r>
              <a:rPr lang="vi-VN" sz="3200" dirty="0">
                <a:latin typeface="Cambria" panose="02040503050406030204" pitchFamily="18" charset="0"/>
                <a:ea typeface="Cambria" panose="02040503050406030204" pitchFamily="18" charset="0"/>
              </a:rPr>
              <a:t>thể hiện con người, động vật, đồ vật, sự kiện</a:t>
            </a:r>
            <a:r>
              <a:rPr lang="vi-VN" sz="3200" dirty="0">
                <a:solidFill>
                  <a:srgbClr val="000000"/>
                </a:solidFill>
                <a:latin typeface="Cambria" panose="02040503050406030204" pitchFamily="18" charset="0"/>
                <a:ea typeface="Cambria" panose="02040503050406030204" pitchFamily="18" charset="0"/>
              </a:rPr>
              <a:t>… Chủ ngữ thường trả lời cho các câu hỏi </a:t>
            </a:r>
            <a:r>
              <a:rPr lang="vi-VN" sz="3200" i="1" dirty="0">
                <a:solidFill>
                  <a:srgbClr val="000000"/>
                </a:solidFill>
                <a:latin typeface="Cambria" panose="02040503050406030204" pitchFamily="18" charset="0"/>
                <a:ea typeface="Cambria" panose="02040503050406030204" pitchFamily="18" charset="0"/>
              </a:rPr>
              <a:t>Ai? Cái gì? Con gì? Việc gì?</a:t>
            </a:r>
            <a:r>
              <a:rPr lang="vi-VN" sz="3200" b="1" i="1" dirty="0">
                <a:solidFill>
                  <a:srgbClr val="333333"/>
                </a:solidFill>
                <a:latin typeface="Cambria" panose="02040503050406030204" pitchFamily="18" charset="0"/>
                <a:ea typeface="Cambria" panose="02040503050406030204" pitchFamily="18" charset="0"/>
              </a:rPr>
              <a:t> </a:t>
            </a:r>
            <a:r>
              <a:rPr lang="vi-VN" sz="3200" i="1" dirty="0">
                <a:solidFill>
                  <a:srgbClr val="444444"/>
                </a:solidFill>
                <a:latin typeface="Cambria" panose="02040503050406030204" pitchFamily="18" charset="0"/>
                <a:ea typeface="Cambria" panose="02040503050406030204" pitchFamily="18" charset="0"/>
              </a:rPr>
              <a:t>Sự vật gì?</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86536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CAEC"/>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111" name="Group 110">
            <a:extLst>
              <a:ext uri="{FF2B5EF4-FFF2-40B4-BE49-F238E27FC236}">
                <a16:creationId xmlns:a16="http://schemas.microsoft.com/office/drawing/2014/main" id="{2DECEC0D-5699-4169-AC39-F6185B22328D}"/>
              </a:ext>
            </a:extLst>
          </p:cNvPr>
          <p:cNvGrpSpPr/>
          <p:nvPr/>
        </p:nvGrpSpPr>
        <p:grpSpPr>
          <a:xfrm>
            <a:off x="8336813" y="493521"/>
            <a:ext cx="737177" cy="469320"/>
            <a:chOff x="8356016" y="493521"/>
            <a:chExt cx="695056" cy="442451"/>
          </a:xfrm>
        </p:grpSpPr>
        <p:sp>
          <p:nvSpPr>
            <p:cNvPr id="112" name="Parallelogram 111">
              <a:extLst>
                <a:ext uri="{FF2B5EF4-FFF2-40B4-BE49-F238E27FC236}">
                  <a16:creationId xmlns:a16="http://schemas.microsoft.com/office/drawing/2014/main" id="{3CA02E21-BF7C-4193-9656-AFD74A1BA543}"/>
                </a:ext>
              </a:extLst>
            </p:cNvPr>
            <p:cNvSpPr/>
            <p:nvPr/>
          </p:nvSpPr>
          <p:spPr>
            <a:xfrm flipH="1">
              <a:off x="8356016" y="493521"/>
              <a:ext cx="695056" cy="442451"/>
            </a:xfrm>
            <a:prstGeom prst="parallelogram">
              <a:avLst>
                <a:gd name="adj" fmla="val 33612"/>
              </a:avLst>
            </a:pr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14" name="Graphic 113" descr="Add">
              <a:extLst>
                <a:ext uri="{FF2B5EF4-FFF2-40B4-BE49-F238E27FC236}">
                  <a16:creationId xmlns:a16="http://schemas.microsoft.com/office/drawing/2014/main" id="{1885F42C-341F-4FD2-B380-AF6BD1D2B4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86175" y="588555"/>
              <a:ext cx="244176" cy="244176"/>
            </a:xfrm>
            <a:prstGeom prst="rect">
              <a:avLst/>
            </a:prstGeom>
          </p:spPr>
        </p:pic>
      </p:grpSp>
      <p:sp>
        <p:nvSpPr>
          <p:cNvPr id="115" name="Parallelogram 114">
            <a:extLst>
              <a:ext uri="{FF2B5EF4-FFF2-40B4-BE49-F238E27FC236}">
                <a16:creationId xmlns:a16="http://schemas.microsoft.com/office/drawing/2014/main" id="{E3CCE704-2A26-4D07-8F21-36448DACAD30}"/>
              </a:ext>
            </a:extLst>
          </p:cNvPr>
          <p:cNvSpPr/>
          <p:nvPr/>
        </p:nvSpPr>
        <p:spPr>
          <a:xfrm>
            <a:off x="5947650" y="473661"/>
            <a:ext cx="737177" cy="469320"/>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22" name="Graphic 121" descr="Add">
            <a:extLst>
              <a:ext uri="{FF2B5EF4-FFF2-40B4-BE49-F238E27FC236}">
                <a16:creationId xmlns:a16="http://schemas.microsoft.com/office/drawing/2014/main" id="{9E172D17-52FA-427F-84D3-E07748650D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3184" y="568695"/>
            <a:ext cx="258973" cy="259004"/>
          </a:xfrm>
          <a:prstGeom prst="rect">
            <a:avLst/>
          </a:prstGeom>
        </p:spPr>
      </p:pic>
      <p:grpSp>
        <p:nvGrpSpPr>
          <p:cNvPr id="123" name="Group 122">
            <a:extLst>
              <a:ext uri="{FF2B5EF4-FFF2-40B4-BE49-F238E27FC236}">
                <a16:creationId xmlns:a16="http://schemas.microsoft.com/office/drawing/2014/main" id="{6F4FF50C-235D-43F3-AA72-CF529760D3C7}"/>
              </a:ext>
            </a:extLst>
          </p:cNvPr>
          <p:cNvGrpSpPr/>
          <p:nvPr/>
        </p:nvGrpSpPr>
        <p:grpSpPr>
          <a:xfrm>
            <a:off x="334597" y="439250"/>
            <a:ext cx="11689158" cy="6087834"/>
            <a:chOff x="639095" y="440278"/>
            <a:chExt cx="11021261" cy="5739295"/>
          </a:xfrm>
        </p:grpSpPr>
        <p:sp>
          <p:nvSpPr>
            <p:cNvPr id="175" name="Freeform: Shape 174">
              <a:extLst>
                <a:ext uri="{FF2B5EF4-FFF2-40B4-BE49-F238E27FC236}">
                  <a16:creationId xmlns:a16="http://schemas.microsoft.com/office/drawing/2014/main" id="{34772A8D-16B1-4AEC-94BF-01AD128E74C6}"/>
                </a:ext>
              </a:extLst>
            </p:cNvPr>
            <p:cNvSpPr/>
            <p:nvPr/>
          </p:nvSpPr>
          <p:spPr>
            <a:xfrm>
              <a:off x="639096" y="457199"/>
              <a:ext cx="10913807" cy="572237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6" name="Group 175">
              <a:extLst>
                <a:ext uri="{FF2B5EF4-FFF2-40B4-BE49-F238E27FC236}">
                  <a16:creationId xmlns:a16="http://schemas.microsoft.com/office/drawing/2014/main" id="{399BA34A-E3EC-4D82-B24D-FC9AB5E4FB7D}"/>
                </a:ext>
              </a:extLst>
            </p:cNvPr>
            <p:cNvGrpSpPr/>
            <p:nvPr/>
          </p:nvGrpSpPr>
          <p:grpSpPr>
            <a:xfrm>
              <a:off x="639096" y="1013468"/>
              <a:ext cx="10913807" cy="4821275"/>
              <a:chOff x="639096" y="1013468"/>
              <a:chExt cx="10913807" cy="4821275"/>
            </a:xfrm>
          </p:grpSpPr>
          <p:sp>
            <p:nvSpPr>
              <p:cNvPr id="191" name="Rectangle 190">
                <a:extLst>
                  <a:ext uri="{FF2B5EF4-FFF2-40B4-BE49-F238E27FC236}">
                    <a16:creationId xmlns:a16="http://schemas.microsoft.com/office/drawing/2014/main" id="{022A3245-749B-474B-BF4A-06FE7784C40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2" name="Rectangle: Rounded Corners 191">
                <a:extLst>
                  <a:ext uri="{FF2B5EF4-FFF2-40B4-BE49-F238E27FC236}">
                    <a16:creationId xmlns:a16="http://schemas.microsoft.com/office/drawing/2014/main" id="{617C1248-0363-46F2-BE56-48C522E5E515}"/>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3" name="Freeform: Shape 192">
                <a:extLst>
                  <a:ext uri="{FF2B5EF4-FFF2-40B4-BE49-F238E27FC236}">
                    <a16:creationId xmlns:a16="http://schemas.microsoft.com/office/drawing/2014/main" id="{7ABCBD0F-66AD-4961-A8B2-3983B5F6C78F}"/>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4" name="Freeform: Shape 193">
                <a:extLst>
                  <a:ext uri="{FF2B5EF4-FFF2-40B4-BE49-F238E27FC236}">
                    <a16:creationId xmlns:a16="http://schemas.microsoft.com/office/drawing/2014/main" id="{C4CD2724-991C-498E-AE85-92C4E5C926AC}"/>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5" name="Heart 194">
                <a:extLst>
                  <a:ext uri="{FF2B5EF4-FFF2-40B4-BE49-F238E27FC236}">
                    <a16:creationId xmlns:a16="http://schemas.microsoft.com/office/drawing/2014/main" id="{34ABF727-FF5F-4327-B74D-983030236680}"/>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77" name="TextBox 176">
              <a:extLst>
                <a:ext uri="{FF2B5EF4-FFF2-40B4-BE49-F238E27FC236}">
                  <a16:creationId xmlns:a16="http://schemas.microsoft.com/office/drawing/2014/main" id="{361A29D9-1FB7-4663-943D-8927FE483D88}"/>
                </a:ext>
              </a:extLst>
            </p:cNvPr>
            <p:cNvSpPr txBox="1"/>
            <p:nvPr/>
          </p:nvSpPr>
          <p:spPr>
            <a:xfrm>
              <a:off x="882182" y="440278"/>
              <a:ext cx="2305050" cy="4932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d-ID"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F4051454-EE8A-443D-A430-843AA1179C88}"/>
                </a:ext>
              </a:extLst>
            </p:cNvPr>
            <p:cNvSpPr txBox="1"/>
            <p:nvPr/>
          </p:nvSpPr>
          <p:spPr>
            <a:xfrm>
              <a:off x="1427828" y="945439"/>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sp>
          <p:nvSpPr>
            <p:cNvPr id="179" name="Freeform: Shape 178">
              <a:extLst>
                <a:ext uri="{FF2B5EF4-FFF2-40B4-BE49-F238E27FC236}">
                  <a16:creationId xmlns:a16="http://schemas.microsoft.com/office/drawing/2014/main" id="{70A30641-184E-4D2C-AC56-275B3895700B}"/>
                </a:ext>
              </a:extLst>
            </p:cNvPr>
            <p:cNvSpPr/>
            <p:nvPr/>
          </p:nvSpPr>
          <p:spPr>
            <a:xfrm>
              <a:off x="639096" y="457199"/>
              <a:ext cx="10913807" cy="5720141"/>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80" name="Group 179">
              <a:extLst>
                <a:ext uri="{FF2B5EF4-FFF2-40B4-BE49-F238E27FC236}">
                  <a16:creationId xmlns:a16="http://schemas.microsoft.com/office/drawing/2014/main" id="{2D015D8F-06C0-41BB-884C-02A50ADC2581}"/>
                </a:ext>
              </a:extLst>
            </p:cNvPr>
            <p:cNvGrpSpPr/>
            <p:nvPr/>
          </p:nvGrpSpPr>
          <p:grpSpPr>
            <a:xfrm>
              <a:off x="639095" y="1020971"/>
              <a:ext cx="10913807" cy="4821275"/>
              <a:chOff x="639096" y="1013468"/>
              <a:chExt cx="10913807" cy="4821275"/>
            </a:xfrm>
          </p:grpSpPr>
          <p:sp>
            <p:nvSpPr>
              <p:cNvPr id="186" name="Rectangle 185">
                <a:extLst>
                  <a:ext uri="{FF2B5EF4-FFF2-40B4-BE49-F238E27FC236}">
                    <a16:creationId xmlns:a16="http://schemas.microsoft.com/office/drawing/2014/main" id="{EB3B3C22-9CD3-4152-B1E2-F0172FEBE65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7" name="Rectangle: Rounded Corners 186">
                <a:extLst>
                  <a:ext uri="{FF2B5EF4-FFF2-40B4-BE49-F238E27FC236}">
                    <a16:creationId xmlns:a16="http://schemas.microsoft.com/office/drawing/2014/main" id="{513060E5-803A-40FA-8D35-4B9F49A46993}"/>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8" name="Freeform: Shape 187">
                <a:extLst>
                  <a:ext uri="{FF2B5EF4-FFF2-40B4-BE49-F238E27FC236}">
                    <a16:creationId xmlns:a16="http://schemas.microsoft.com/office/drawing/2014/main" id="{29360E42-5AE8-4421-9235-27AA52BA5C69}"/>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9" name="Freeform: Shape 188">
                <a:extLst>
                  <a:ext uri="{FF2B5EF4-FFF2-40B4-BE49-F238E27FC236}">
                    <a16:creationId xmlns:a16="http://schemas.microsoft.com/office/drawing/2014/main" id="{E25BD25E-9646-468B-929C-F338D37A182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0" name="Heart 189">
                <a:extLst>
                  <a:ext uri="{FF2B5EF4-FFF2-40B4-BE49-F238E27FC236}">
                    <a16:creationId xmlns:a16="http://schemas.microsoft.com/office/drawing/2014/main" id="{19892B64-300F-4ECB-A074-17AC98CA90A5}"/>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182" name="TextBox 181">
              <a:extLst>
                <a:ext uri="{FF2B5EF4-FFF2-40B4-BE49-F238E27FC236}">
                  <a16:creationId xmlns:a16="http://schemas.microsoft.com/office/drawing/2014/main" id="{2750232E-19BA-4187-861F-9F9A270A560C}"/>
                </a:ext>
              </a:extLst>
            </p:cNvPr>
            <p:cNvSpPr txBox="1"/>
            <p:nvPr/>
          </p:nvSpPr>
          <p:spPr>
            <a:xfrm>
              <a:off x="1427827" y="952942"/>
              <a:ext cx="2774952" cy="377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www.zanasyra.com</a:t>
              </a:r>
            </a:p>
          </p:txBody>
        </p:sp>
        <p:pic>
          <p:nvPicPr>
            <p:cNvPr id="183" name="Graphic 182" descr="Close">
              <a:extLst>
                <a:ext uri="{FF2B5EF4-FFF2-40B4-BE49-F238E27FC236}">
                  <a16:creationId xmlns:a16="http://schemas.microsoft.com/office/drawing/2014/main" id="{FEE910B4-227B-42C1-A9F3-92E0F3BFD7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894" y="610736"/>
              <a:ext cx="266374" cy="266374"/>
            </a:xfrm>
            <a:prstGeom prst="rect">
              <a:avLst/>
            </a:prstGeom>
          </p:spPr>
        </p:pic>
        <p:graphicFrame>
          <p:nvGraphicFramePr>
            <p:cNvPr id="184" name="Chart 183">
              <a:extLst>
                <a:ext uri="{FF2B5EF4-FFF2-40B4-BE49-F238E27FC236}">
                  <a16:creationId xmlns:a16="http://schemas.microsoft.com/office/drawing/2014/main" id="{0ECE1107-2643-4D2F-BBE4-C3665FC732C8}"/>
                </a:ext>
              </a:extLst>
            </p:cNvPr>
            <p:cNvGraphicFramePr/>
            <p:nvPr/>
          </p:nvGraphicFramePr>
          <p:xfrm>
            <a:off x="1222375" y="1837411"/>
            <a:ext cx="4921250" cy="3753822"/>
          </p:xfrm>
          <a:graphic>
            <a:graphicData uri="http://schemas.openxmlformats.org/drawingml/2006/chart">
              <c:chart xmlns:c="http://schemas.openxmlformats.org/drawingml/2006/chart" xmlns:r="http://schemas.openxmlformats.org/officeDocument/2006/relationships" r:id="rId6"/>
            </a:graphicData>
          </a:graphic>
        </p:graphicFrame>
        <p:sp>
          <p:nvSpPr>
            <p:cNvPr id="185" name="Rectangle: Rounded Corners 184">
              <a:extLst>
                <a:ext uri="{FF2B5EF4-FFF2-40B4-BE49-F238E27FC236}">
                  <a16:creationId xmlns:a16="http://schemas.microsoft.com/office/drawing/2014/main" id="{7237DA25-C335-4269-AD03-C3AB3CF54595}"/>
                </a:ext>
              </a:extLst>
            </p:cNvPr>
            <p:cNvSpPr/>
            <p:nvPr/>
          </p:nvSpPr>
          <p:spPr>
            <a:xfrm>
              <a:off x="5650081" y="2804499"/>
              <a:ext cx="6010275" cy="102554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S</a:t>
              </a:r>
              <a:r>
                <a:rPr kumimoji="0" lang="id-ID" sz="5400" b="0" i="0" u="none" strike="noStrike" kern="1200" cap="none" spc="0" normalizeH="0" baseline="0" noProof="0" dirty="0">
                  <a:ln>
                    <a:solidFill>
                      <a:prstClr val="black"/>
                    </a:solidFill>
                  </a:ln>
                  <a:solidFill>
                    <a:srgbClr val="F6D19A"/>
                  </a:solidFill>
                  <a:effectLst/>
                  <a:uLnTx/>
                  <a:uFillTx/>
                  <a:latin typeface="Times New Roman" panose="02020603050405020304" pitchFamily="18" charset="0"/>
                  <a:ea typeface="+mn-ea"/>
                  <a:cs typeface="Times New Roman" panose="02020603050405020304" pitchFamily="18" charset="0"/>
                </a:rPr>
                <a:t>U</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B</a:t>
              </a:r>
              <a:r>
                <a:rPr kumimoji="0" lang="id-ID" sz="5400" b="0" i="0" u="none" strike="noStrike" kern="1200" cap="none" spc="0" normalizeH="0" baseline="0" noProof="0" dirty="0">
                  <a:ln>
                    <a:solidFill>
                      <a:prstClr val="black"/>
                    </a:solidFill>
                  </a:ln>
                  <a:solidFill>
                    <a:srgbClr val="B6B4DA"/>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99CAEC"/>
                  </a:solidFill>
                  <a:effectLst/>
                  <a:uLnTx/>
                  <a:uFillTx/>
                  <a:latin typeface="Times New Roman" panose="02020603050405020304" pitchFamily="18" charset="0"/>
                  <a:ea typeface="+mn-ea"/>
                  <a:cs typeface="Times New Roman" panose="02020603050405020304" pitchFamily="18" charset="0"/>
                </a:rPr>
                <a:t>I</a:t>
              </a:r>
              <a:r>
                <a:rPr kumimoji="0" lang="id-ID" sz="5400" b="0" i="0" u="none" strike="noStrike" kern="1200" cap="none" spc="0" normalizeH="0" baseline="0" noProof="0" dirty="0">
                  <a:ln>
                    <a:solidFill>
                      <a:prstClr val="black"/>
                    </a:solidFill>
                  </a:ln>
                  <a:solidFill>
                    <a:srgbClr val="D4E48F"/>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3F1A1"/>
                  </a:solidFill>
                  <a:effectLst/>
                  <a:uLnTx/>
                  <a:uFillTx/>
                  <a:latin typeface="Times New Roman" panose="02020603050405020304" pitchFamily="18" charset="0"/>
                  <a:ea typeface="+mn-ea"/>
                  <a:cs typeface="Times New Roman" panose="02020603050405020304" pitchFamily="18" charset="0"/>
                </a:rPr>
                <a:t>T</a:t>
              </a:r>
              <a:r>
                <a:rPr kumimoji="0" lang="id-ID" sz="5400" b="0" i="0" u="none" strike="noStrike" kern="1200" cap="none" spc="0" normalizeH="0" baseline="0" noProof="0" dirty="0">
                  <a:ln>
                    <a:solidFill>
                      <a:prstClr val="black"/>
                    </a:solidFill>
                  </a:ln>
                  <a:solidFill>
                    <a:srgbClr val="FDCC8B"/>
                  </a:solidFill>
                  <a:effectLst/>
                  <a:uLnTx/>
                  <a:uFillTx/>
                  <a:latin typeface="Times New Roman" panose="02020603050405020304" pitchFamily="18" charset="0"/>
                  <a:ea typeface="+mn-ea"/>
                  <a:cs typeface="Times New Roman" panose="02020603050405020304" pitchFamily="18" charset="0"/>
                </a:rPr>
                <a:t>L</a:t>
              </a:r>
              <a:r>
                <a:rPr kumimoji="0" lang="id-ID" sz="54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rPr>
                <a:t>E</a:t>
              </a:r>
              <a:endParaRPr kumimoji="0" lang="id-ID" sz="1600" b="0" i="0" u="none" strike="noStrike" kern="1200" cap="none" spc="0" normalizeH="0" baseline="0" noProof="0" dirty="0">
                <a:ln>
                  <a:solidFill>
                    <a:prstClr val="black"/>
                  </a:solidFill>
                </a:ln>
                <a:solidFill>
                  <a:srgbClr val="F8B1AA"/>
                </a:solidFill>
                <a:effectLst/>
                <a:uLnTx/>
                <a:uFillTx/>
                <a:latin typeface="Times New Roman" panose="02020603050405020304" pitchFamily="18" charset="0"/>
                <a:ea typeface="+mn-ea"/>
                <a:cs typeface="Times New Roman" panose="02020603050405020304" pitchFamily="18" charset="0"/>
              </a:endParaRPr>
            </a:p>
          </p:txBody>
        </p:sp>
      </p:grpSp>
      <p:sp>
        <p:nvSpPr>
          <p:cNvPr id="196" name="Freeform: Shape 195">
            <a:extLst>
              <a:ext uri="{FF2B5EF4-FFF2-40B4-BE49-F238E27FC236}">
                <a16:creationId xmlns:a16="http://schemas.microsoft.com/office/drawing/2014/main" id="{CED0B899-9A8C-42B1-B1D7-DDB533CA8BAF}"/>
              </a:ext>
            </a:extLst>
          </p:cNvPr>
          <p:cNvSpPr/>
          <p:nvPr/>
        </p:nvSpPr>
        <p:spPr>
          <a:xfrm>
            <a:off x="337565" y="454257"/>
            <a:ext cx="11575192" cy="6074617"/>
          </a:xfrm>
          <a:custGeom>
            <a:avLst/>
            <a:gdLst>
              <a:gd name="connsiteX0" fmla="*/ 5094846 w 10913807"/>
              <a:gd name="connsiteY0" fmla="*/ 0 h 5726835"/>
              <a:gd name="connsiteX1" fmla="*/ 7445958 w 10913807"/>
              <a:gd name="connsiteY1" fmla="*/ 7706 h 5726835"/>
              <a:gd name="connsiteX2" fmla="*/ 7684866 w 10913807"/>
              <a:gd name="connsiteY2" fmla="*/ 381767 h 5726835"/>
              <a:gd name="connsiteX3" fmla="*/ 7708551 w 10913807"/>
              <a:gd name="connsiteY3" fmla="*/ 426605 h 5726835"/>
              <a:gd name="connsiteX4" fmla="*/ 10913807 w 10913807"/>
              <a:gd name="connsiteY4" fmla="*/ 426605 h 5726835"/>
              <a:gd name="connsiteX5" fmla="*/ 10913807 w 10913807"/>
              <a:gd name="connsiteY5" fmla="*/ 5726835 h 5726835"/>
              <a:gd name="connsiteX6" fmla="*/ 0 w 10913807"/>
              <a:gd name="connsiteY6" fmla="*/ 5726835 h 5726835"/>
              <a:gd name="connsiteX7" fmla="*/ 0 w 10913807"/>
              <a:gd name="connsiteY7" fmla="*/ 426605 h 5726835"/>
              <a:gd name="connsiteX8" fmla="*/ 4815003 w 10913807"/>
              <a:gd name="connsiteY8" fmla="*/ 426605 h 5726835"/>
              <a:gd name="connsiteX9" fmla="*/ 4843197 w 10913807"/>
              <a:gd name="connsiteY9" fmla="*/ 381232 h 5726835"/>
              <a:gd name="connsiteX10" fmla="*/ 5094846 w 10913807"/>
              <a:gd name="connsiteY10" fmla="*/ 0 h 572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6835">
                <a:moveTo>
                  <a:pt x="5094846" y="0"/>
                </a:moveTo>
                <a:lnTo>
                  <a:pt x="7445958" y="7706"/>
                </a:lnTo>
                <a:cubicBezTo>
                  <a:pt x="7647441" y="14955"/>
                  <a:pt x="7624167" y="229453"/>
                  <a:pt x="7684866" y="381767"/>
                </a:cubicBezTo>
                <a:lnTo>
                  <a:pt x="7708551" y="426605"/>
                </a:lnTo>
                <a:lnTo>
                  <a:pt x="10913807" y="426605"/>
                </a:lnTo>
                <a:lnTo>
                  <a:pt x="10913807" y="5726835"/>
                </a:lnTo>
                <a:lnTo>
                  <a:pt x="0" y="5726835"/>
                </a:lnTo>
                <a:lnTo>
                  <a:pt x="0" y="426605"/>
                </a:lnTo>
                <a:lnTo>
                  <a:pt x="4815003" y="426605"/>
                </a:lnTo>
                <a:lnTo>
                  <a:pt x="4843197" y="381232"/>
                </a:lnTo>
                <a:cubicBezTo>
                  <a:pt x="4914758" y="226559"/>
                  <a:pt x="4882531" y="2900"/>
                  <a:pt x="5094846" y="0"/>
                </a:cubicBezTo>
                <a:close/>
              </a:path>
            </a:pathLst>
          </a:custGeom>
          <a:solidFill>
            <a:srgbClr val="F3F1A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198" name="Graphic 197" descr="Close">
            <a:extLst>
              <a:ext uri="{FF2B5EF4-FFF2-40B4-BE49-F238E27FC236}">
                <a16:creationId xmlns:a16="http://schemas.microsoft.com/office/drawing/2014/main" id="{7B2462E4-8F5D-42CE-A374-B67635C57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4586" y="610736"/>
            <a:ext cx="282516" cy="282550"/>
          </a:xfrm>
          <a:prstGeom prst="rect">
            <a:avLst/>
          </a:prstGeom>
        </p:spPr>
      </p:pic>
      <p:grpSp>
        <p:nvGrpSpPr>
          <p:cNvPr id="200" name="Group 199">
            <a:extLst>
              <a:ext uri="{FF2B5EF4-FFF2-40B4-BE49-F238E27FC236}">
                <a16:creationId xmlns:a16="http://schemas.microsoft.com/office/drawing/2014/main" id="{08D69E72-D141-4A41-98A3-68CCC9AF3B59}"/>
              </a:ext>
            </a:extLst>
          </p:cNvPr>
          <p:cNvGrpSpPr/>
          <p:nvPr/>
        </p:nvGrpSpPr>
        <p:grpSpPr>
          <a:xfrm>
            <a:off x="308404" y="991972"/>
            <a:ext cx="11575192" cy="5114064"/>
            <a:chOff x="639096" y="1013468"/>
            <a:chExt cx="10913807" cy="4821275"/>
          </a:xfrm>
        </p:grpSpPr>
        <p:sp>
          <p:nvSpPr>
            <p:cNvPr id="202" name="Rectangle 201">
              <a:extLst>
                <a:ext uri="{FF2B5EF4-FFF2-40B4-BE49-F238E27FC236}">
                  <a16:creationId xmlns:a16="http://schemas.microsoft.com/office/drawing/2014/main" id="{B260C82C-3B0E-4F32-B5EC-78378105BFC4}"/>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3" name="Rectangle: Rounded Corners 202">
              <a:extLst>
                <a:ext uri="{FF2B5EF4-FFF2-40B4-BE49-F238E27FC236}">
                  <a16:creationId xmlns:a16="http://schemas.microsoft.com/office/drawing/2014/main" id="{81199D02-084D-4698-9146-502F6DC96196}"/>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204" name="Freeform: Shape 203">
              <a:extLst>
                <a:ext uri="{FF2B5EF4-FFF2-40B4-BE49-F238E27FC236}">
                  <a16:creationId xmlns:a16="http://schemas.microsoft.com/office/drawing/2014/main" id="{9647A23D-DCAD-47D4-89ED-7350CA2B9AFB}"/>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5" name="Freeform: Shape 204">
              <a:extLst>
                <a:ext uri="{FF2B5EF4-FFF2-40B4-BE49-F238E27FC236}">
                  <a16:creationId xmlns:a16="http://schemas.microsoft.com/office/drawing/2014/main" id="{29B9CD62-4B3C-4B38-BDEF-46A5CAC9C41E}"/>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206" name="Heart 205">
              <a:extLst>
                <a:ext uri="{FF2B5EF4-FFF2-40B4-BE49-F238E27FC236}">
                  <a16:creationId xmlns:a16="http://schemas.microsoft.com/office/drawing/2014/main" id="{A52F9976-9FEB-40D1-AB58-342A4D1616FE}"/>
                </a:ext>
              </a:extLst>
            </p:cNvPr>
            <p:cNvSpPr/>
            <p:nvPr/>
          </p:nvSpPr>
          <p:spPr>
            <a:xfrm>
              <a:off x="11015867" y="1013468"/>
              <a:ext cx="377828" cy="307266"/>
            </a:xfrm>
            <a:prstGeom prst="heart">
              <a:avLst/>
            </a:prstGeom>
            <a:solidFill>
              <a:srgbClr val="F6D19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3" name="Picture 2" descr="A cartoon of a person holding a sword&#10;&#10;Description automatically generated with low confidence">
            <a:extLst>
              <a:ext uri="{FF2B5EF4-FFF2-40B4-BE49-F238E27FC236}">
                <a16:creationId xmlns:a16="http://schemas.microsoft.com/office/drawing/2014/main" id="{2D9412C3-9293-6E1E-6E92-876270864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045" y="2865120"/>
            <a:ext cx="5122486" cy="3840664"/>
          </a:xfrm>
          <a:prstGeom prst="rect">
            <a:avLst/>
          </a:prstGeom>
        </p:spPr>
      </p:pic>
      <p:sp>
        <p:nvSpPr>
          <p:cNvPr id="7" name="Speech Bubble: Rectangle with Corners Rounded 6">
            <a:extLst>
              <a:ext uri="{FF2B5EF4-FFF2-40B4-BE49-F238E27FC236}">
                <a16:creationId xmlns:a16="http://schemas.microsoft.com/office/drawing/2014/main" id="{BE0F5BCD-275D-E49B-576A-60D12E327E79}"/>
              </a:ext>
            </a:extLst>
          </p:cNvPr>
          <p:cNvSpPr/>
          <p:nvPr/>
        </p:nvSpPr>
        <p:spPr>
          <a:xfrm>
            <a:off x="1960880" y="1645920"/>
            <a:ext cx="8402320" cy="1381760"/>
          </a:xfrm>
          <a:prstGeom prst="wedgeRoundRectCallout">
            <a:avLst>
              <a:gd name="adj1" fmla="val -34298"/>
              <a:gd name="adj2" fmla="val 88055"/>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hãu</a:t>
            </a:r>
            <a:r>
              <a:rPr lang="en-US" sz="4000" b="1" dirty="0">
                <a:solidFill>
                  <a:prstClr val="black"/>
                </a:solidFill>
                <a:latin typeface="Cambria" panose="02040503050406030204" pitchFamily="18" charset="0"/>
                <a:ea typeface="Cambria" panose="02040503050406030204" pitchFamily="18" charset="0"/>
              </a:rPr>
              <a:t> đ</a:t>
            </a:r>
            <a:r>
              <a:rPr lang="vi-VN" sz="4000" b="1" dirty="0">
                <a:solidFill>
                  <a:prstClr val="black"/>
                </a:solidFill>
                <a:latin typeface="Cambria" panose="02040503050406030204" pitchFamily="18" charset="0"/>
                <a:ea typeface="Cambria" panose="02040503050406030204" pitchFamily="18" charset="0"/>
              </a:rPr>
              <a:t>ặt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vi-VN" sz="4000" b="1" dirty="0">
                <a:solidFill>
                  <a:prstClr val="black"/>
                </a:solidFill>
                <a:latin typeface="Cambria" panose="02040503050406030204" pitchFamily="18" charset="0"/>
                <a:ea typeface="Cambria" panose="02040503050406030204" pitchFamily="18" charset="0"/>
              </a:rPr>
              <a:t> có chủ ngữ chỉ người, vật, hiện tượng tự nhiên.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5726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2"/>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3"/>
              <a:stretch>
                <a:fillRect/>
              </a:stretch>
            </p:blipFill>
            <p:spPr>
              <a:xfrm>
                <a:off x="16238" y="6200"/>
                <a:ext cx="3112" cy="3112"/>
              </a:xfrm>
              <a:prstGeom prst="rect">
                <a:avLst/>
              </a:prstGeom>
            </p:spPr>
          </p:pic>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1" cstate="screen">
                <a:extLst>
                  <a:ext uri="{96DAC541-7B7A-43D3-8B79-37D633B846F1}">
                    <asvg:svgBlip xmlns:asvg="http://schemas.microsoft.com/office/drawing/2016/SVG/main" r:embed="rId12"/>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9" cstate="screen">
              <a:extLst>
                <a:ext uri="{96DAC541-7B7A-43D3-8B79-37D633B846F1}">
                  <asvg:svgBlip xmlns:asvg="http://schemas.microsoft.com/office/drawing/2016/SVG/main" r:embed="rId10"/>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95314" y="2708122"/>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2568124" y="2556134"/>
            <a:ext cx="2672526"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Hoàn thành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vào vở</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05410" y="-2273935"/>
            <a:ext cx="12530455" cy="11353800"/>
            <a:chOff x="232" y="1062"/>
            <a:chExt cx="14109" cy="12784"/>
          </a:xfrm>
        </p:grpSpPr>
        <p:sp>
          <p:nvSpPr>
            <p:cNvPr id="37" name="椭圆 36"/>
            <p:cNvSpPr/>
            <p:nvPr/>
          </p:nvSpPr>
          <p:spPr>
            <a:xfrm>
              <a:off x="6020" y="1062"/>
              <a:ext cx="8321" cy="8321"/>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9" name="椭圆 38"/>
            <p:cNvSpPr/>
            <p:nvPr/>
          </p:nvSpPr>
          <p:spPr>
            <a:xfrm>
              <a:off x="232" y="5525"/>
              <a:ext cx="8321" cy="8321"/>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35" name="组合 34"/>
          <p:cNvGrpSpPr/>
          <p:nvPr/>
        </p:nvGrpSpPr>
        <p:grpSpPr>
          <a:xfrm>
            <a:off x="-389255" y="-291959"/>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30" name="图片 29" descr="纸张"/>
              <p:cNvPicPr>
                <a:picLocks noChangeAspect="1"/>
              </p:cNvPicPr>
              <p:nvPr/>
            </p:nvPicPr>
            <p:blipFill>
              <a:blip r:embed="rId4"/>
              <a:stretch>
                <a:fillRect/>
              </a:stretch>
            </p:blipFill>
            <p:spPr>
              <a:xfrm>
                <a:off x="9437" y="8023"/>
                <a:ext cx="3672" cy="3672"/>
              </a:xfrm>
              <a:prstGeom prst="rect">
                <a:avLst/>
              </a:prstGeom>
            </p:spPr>
          </p:pic>
          <p:pic>
            <p:nvPicPr>
              <p:cNvPr id="31" name="图片 30" descr="书本"/>
              <p:cNvPicPr>
                <a:picLocks noChangeAspect="1"/>
              </p:cNvPicPr>
              <p:nvPr/>
            </p:nvPicPr>
            <p:blipFill>
              <a:blip r:embed="rId5"/>
              <a:stretch>
                <a:fillRect/>
              </a:stretch>
            </p:blipFill>
            <p:spPr>
              <a:xfrm>
                <a:off x="-28" y="0"/>
                <a:ext cx="3055" cy="3055"/>
              </a:xfrm>
              <a:prstGeom prst="rect">
                <a:avLst/>
              </a:prstGeom>
            </p:spPr>
          </p:pic>
          <p:pic>
            <p:nvPicPr>
              <p:cNvPr id="32" name="图片 31" descr="冰激凌"/>
              <p:cNvPicPr>
                <a:picLocks noChangeAspect="1"/>
              </p:cNvPicPr>
              <p:nvPr/>
            </p:nvPicPr>
            <p:blipFill>
              <a:blip r:embed="rId6"/>
              <a:stretch>
                <a:fillRect/>
              </a:stretch>
            </p:blipFill>
            <p:spPr>
              <a:xfrm>
                <a:off x="15830" y="431"/>
                <a:ext cx="3698" cy="3698"/>
              </a:xfrm>
              <a:prstGeom prst="rect">
                <a:avLst/>
              </a:prstGeom>
            </p:spPr>
          </p:pic>
          <p:pic>
            <p:nvPicPr>
              <p:cNvPr id="33" name="图片 32" descr="笔"/>
              <p:cNvPicPr>
                <a:picLocks noChangeAspect="1"/>
              </p:cNvPicPr>
              <p:nvPr/>
            </p:nvPicPr>
            <p:blipFill>
              <a:blip r:embed="rId7"/>
              <a:stretch>
                <a:fillRect/>
              </a:stretch>
            </p:blipFill>
            <p:spPr>
              <a:xfrm>
                <a:off x="10305" y="-270"/>
                <a:ext cx="2467" cy="2467"/>
              </a:xfrm>
              <a:prstGeom prst="rect">
                <a:avLst/>
              </a:prstGeom>
            </p:spPr>
          </p:pic>
          <p:pic>
            <p:nvPicPr>
              <p:cNvPr id="34" name="图片 33" descr="草莓"/>
              <p:cNvPicPr>
                <a:picLocks noChangeAspect="1"/>
              </p:cNvPicPr>
              <p:nvPr/>
            </p:nvPicPr>
            <p:blipFill>
              <a:blip r:embed="rId8"/>
              <a:stretch>
                <a:fillRect/>
              </a:stretch>
            </p:blipFill>
            <p:spPr>
              <a:xfrm>
                <a:off x="5773" y="7407"/>
                <a:ext cx="2698" cy="2698"/>
              </a:xfrm>
              <a:prstGeom prst="rect">
                <a:avLst/>
              </a:prstGeom>
            </p:spPr>
          </p:pic>
        </p:grpSp>
      </p:grpSp>
      <p:pic>
        <p:nvPicPr>
          <p:cNvPr id="3" name="Picture 2" descr="A person wearing a garment&#10;&#10;Description automatically generated with low confidence">
            <a:extLst>
              <a:ext uri="{FF2B5EF4-FFF2-40B4-BE49-F238E27FC236}">
                <a16:creationId xmlns:a16="http://schemas.microsoft.com/office/drawing/2014/main" id="{CF91BA66-919C-43CD-A544-304CBC1897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17428" y="2747063"/>
            <a:ext cx="2208280" cy="4085090"/>
          </a:xfrm>
          <a:prstGeom prst="rect">
            <a:avLst/>
          </a:prstGeom>
        </p:spPr>
      </p:pic>
      <p:pic>
        <p:nvPicPr>
          <p:cNvPr id="7" name="Picture 6" descr="A child holding a flag&#10;&#10;Description automatically generated with low confidence">
            <a:extLst>
              <a:ext uri="{FF2B5EF4-FFF2-40B4-BE49-F238E27FC236}">
                <a16:creationId xmlns:a16="http://schemas.microsoft.com/office/drawing/2014/main" id="{812754A9-19D4-4A25-A3BE-C4B5D84320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60573" y="3043559"/>
            <a:ext cx="3936201" cy="3733093"/>
          </a:xfrm>
          <a:prstGeom prst="rect">
            <a:avLst/>
          </a:prstGeom>
        </p:spPr>
      </p:pic>
      <p:pic>
        <p:nvPicPr>
          <p:cNvPr id="2" name="Picture 1">
            <a:extLst>
              <a:ext uri="{FF2B5EF4-FFF2-40B4-BE49-F238E27FC236}">
                <a16:creationId xmlns:a16="http://schemas.microsoft.com/office/drawing/2014/main" id="{16E1326D-672A-4C0B-B5AA-EC59A5994958}"/>
              </a:ext>
            </a:extLst>
          </p:cNvPr>
          <p:cNvPicPr>
            <a:picLocks noChangeAspect="1"/>
          </p:cNvPicPr>
          <p:nvPr/>
        </p:nvPicPr>
        <p:blipFill>
          <a:blip r:embed="rId11"/>
          <a:stretch>
            <a:fillRect/>
          </a:stretch>
        </p:blipFill>
        <p:spPr>
          <a:xfrm>
            <a:off x="3334272" y="2151777"/>
            <a:ext cx="5523455" cy="2554445"/>
          </a:xfrm>
          <a:prstGeom prst="rect">
            <a:avLst/>
          </a:prstGeom>
        </p:spPr>
      </p:pic>
    </p:spTree>
    <p:extLst>
      <p:ext uri="{BB962C8B-B14F-4D97-AF65-F5344CB8AC3E}">
        <p14:creationId xmlns:p14="http://schemas.microsoft.com/office/powerpoint/2010/main" val="2339208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1975835" y="4773278"/>
            <a:ext cx="6885214" cy="4105935"/>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741384" y="4423823"/>
            <a:ext cx="5630687" cy="4105935"/>
          </a:xfrm>
          <a:prstGeom prst="rect">
            <a:avLst/>
          </a:prstGeom>
        </p:spPr>
      </p:pic>
      <p:grpSp>
        <p:nvGrpSpPr>
          <p:cNvPr id="42" name="Group 41"/>
          <p:cNvGrpSpPr/>
          <p:nvPr/>
        </p:nvGrpSpPr>
        <p:grpSpPr>
          <a:xfrm>
            <a:off x="7892596" y="5927440"/>
            <a:ext cx="1299385" cy="1034291"/>
            <a:chOff x="7874128" y="5679058"/>
            <a:chExt cx="1557892" cy="1276763"/>
          </a:xfrm>
        </p:grpSpPr>
        <p:pic>
          <p:nvPicPr>
            <p:cNvPr id="43" name="Picture 42"/>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10" cstate="print">
              <a:extLst>
                <a:ext uri="{BEBA8EAE-BF5A-486C-A8C5-ECC9F3942E4B}">
                  <a14:imgProps xmlns:a14="http://schemas.microsoft.com/office/drawing/2010/main">
                    <a14:imgLayer r:embed="rId11">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737930" y="5959646"/>
            <a:ext cx="1282103" cy="1034291"/>
            <a:chOff x="6482861" y="5717172"/>
            <a:chExt cx="1537172" cy="1276763"/>
          </a:xfrm>
        </p:grpSpPr>
        <p:pic>
          <p:nvPicPr>
            <p:cNvPr id="54" name="Picture 53"/>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5590665" y="5927714"/>
            <a:ext cx="1286894" cy="1034291"/>
            <a:chOff x="5109357" y="5685240"/>
            <a:chExt cx="1542917" cy="1276763"/>
          </a:xfrm>
        </p:grpSpPr>
        <p:pic>
          <p:nvPicPr>
            <p:cNvPr id="66" name="Picture 65"/>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4428684" y="5949335"/>
            <a:ext cx="1282898" cy="1034291"/>
            <a:chOff x="3709629" y="5706861"/>
            <a:chExt cx="1538126" cy="1276763"/>
          </a:xfrm>
        </p:grpSpPr>
        <p:pic>
          <p:nvPicPr>
            <p:cNvPr id="69" name="Picture 68"/>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grpSp>
        <p:nvGrpSpPr>
          <p:cNvPr id="71" name="Group 70"/>
          <p:cNvGrpSpPr/>
          <p:nvPr/>
        </p:nvGrpSpPr>
        <p:grpSpPr>
          <a:xfrm>
            <a:off x="3119243" y="5949334"/>
            <a:ext cx="1401866" cy="1034291"/>
            <a:chOff x="2151235" y="5706860"/>
            <a:chExt cx="1680762" cy="1276763"/>
          </a:xfrm>
        </p:grpSpPr>
        <p:pic>
          <p:nvPicPr>
            <p:cNvPr id="72" name="Picture 7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151235" y="5706860"/>
              <a:ext cx="1680762" cy="1276763"/>
            </a:xfrm>
            <a:prstGeom prst="rect">
              <a:avLst/>
            </a:prstGeom>
          </p:spPr>
        </p:pic>
        <p:pic>
          <p:nvPicPr>
            <p:cNvPr id="73" name="Picture 72"/>
            <p:cNvPicPr>
              <a:picLocks noChangeAspect="1"/>
            </p:cNvPicPr>
            <p:nvPr/>
          </p:nvPicPr>
          <p:blipFill>
            <a:blip r:embed="rId12" cstate="print">
              <a:extLst>
                <a:ext uri="{BEBA8EAE-BF5A-486C-A8C5-ECC9F3942E4B}">
                  <a14:imgProps xmlns:a14="http://schemas.microsoft.com/office/drawing/2010/main">
                    <a14:imgLayer r:embed="rId13">
                      <a14:imgEffect>
                        <a14:backgroundRemoval t="6429" b="90000" l="0" r="99349">
                          <a14:backgroundMark x1="26221" y1="16429" x2="38925" y2="15000"/>
                          <a14:backgroundMark x1="24756" y1="16429" x2="26384" y2="16429"/>
                          <a14:backgroundMark x1="52606" y1="13571" x2="57980" y2="14286"/>
                          <a14:backgroundMark x1="53583" y1="15714" x2="50163" y2="15000"/>
                          <a14:backgroundMark x1="62052" y1="13571" x2="70195" y2="11429"/>
                          <a14:backgroundMark x1="82573" y1="8571" x2="85505" y2="8571"/>
                          <a14:backgroundMark x1="92182" y1="8571" x2="95440" y2="19286"/>
                          <a14:backgroundMark x1="92182" y1="7143" x2="86808" y2="7857"/>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51235" y="5954111"/>
              <a:ext cx="1680762" cy="292255"/>
            </a:xfrm>
            <a:prstGeom prst="rect">
              <a:avLst/>
            </a:prstGeom>
          </p:spPr>
        </p:pic>
      </p:grpSp>
      <p:pic>
        <p:nvPicPr>
          <p:cNvPr id="74" name="Pictur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49097" y="5080156"/>
            <a:ext cx="1121321" cy="1121321"/>
          </a:xfrm>
          <a:prstGeom prst="rect">
            <a:avLst/>
          </a:prstGeom>
        </p:spPr>
      </p:pic>
      <p:pic>
        <p:nvPicPr>
          <p:cNvPr id="2" name="Picture 1"/>
          <p:cNvPicPr>
            <a:picLocks noChangeAspect="1"/>
          </p:cNvPicPr>
          <p:nvPr/>
        </p:nvPicPr>
        <p:blipFill>
          <a:blip r:embed="rId15" cstate="print">
            <a:extLst>
              <a:ext uri="{BEBA8EAE-BF5A-486C-A8C5-ECC9F3942E4B}">
                <a14:imgProps xmlns:a14="http://schemas.microsoft.com/office/drawing/2010/main">
                  <a14:imgLayer r:embed="rId16">
                    <a14:imgEffect>
                      <a14:backgroundRemoval t="9434" b="100000" l="0"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rot="10800000">
            <a:off x="2602698" y="-46853"/>
            <a:ext cx="6986607" cy="4499336"/>
          </a:xfrm>
          <a:prstGeom prst="rect">
            <a:avLst/>
          </a:prstGeom>
        </p:spPr>
      </p:pic>
      <p:sp>
        <p:nvSpPr>
          <p:cNvPr id="3" name="TextBox 2"/>
          <p:cNvSpPr txBox="1"/>
          <p:nvPr/>
        </p:nvSpPr>
        <p:spPr>
          <a:xfrm>
            <a:off x="3490688" y="817907"/>
            <a:ext cx="50558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CHẮP CÁNH ƯỚC MƠ</a:t>
            </a:r>
          </a:p>
        </p:txBody>
      </p:sp>
      <p:pic>
        <p:nvPicPr>
          <p:cNvPr id="33" name="Picture 32" descr="C:\Users\ADMIN\Desktop\Tai nguyen thiet ke tro choi\Angry birds epic birds\1505573783630 (2).png">
            <a:hlinkClick r:id="rId17" action="ppaction://hlinksldjump"/>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12235" y="2353411"/>
            <a:ext cx="1152193" cy="7009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4621" y="5190877"/>
            <a:ext cx="586883" cy="958023"/>
          </a:xfrm>
          <a:prstGeom prst="rect">
            <a:avLst/>
          </a:prstGeom>
        </p:spPr>
      </p:pic>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2451436" y="5300870"/>
            <a:ext cx="680911" cy="955619"/>
          </a:xfrm>
          <a:prstGeom prst="rect">
            <a:avLst/>
          </a:prstGeom>
        </p:spPr>
      </p:pic>
      <p:pic>
        <p:nvPicPr>
          <p:cNvPr id="10" name="TiengKhenTayBa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2426548" y="2938670"/>
            <a:ext cx="609600" cy="609600"/>
          </a:xfrm>
          <a:prstGeom prst="rect">
            <a:avLst/>
          </a:prstGeom>
        </p:spPr>
      </p:pic>
    </p:spTree>
    <p:extLst>
      <p:ext uri="{BB962C8B-B14F-4D97-AF65-F5344CB8AC3E}">
        <p14:creationId xmlns:p14="http://schemas.microsoft.com/office/powerpoint/2010/main" val="2487936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7"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242" numSld="2">
                <p:cTn id="21" repeatCount="indefinite" fill="hold" display="0">
                  <p:stCondLst>
                    <p:cond delay="indefinite"/>
                  </p:stCondLst>
                  <p:endCondLst>
                    <p:cond evt="onStopAudio" delay="0">
                      <p:tgtEl>
                        <p:sldTgt/>
                      </p:tgtEl>
                    </p:cond>
                  </p:endCondLst>
                </p:cTn>
                <p:tgtEl>
                  <p:spTgt spid="10"/>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2703" y="452812"/>
            <a:ext cx="8752115" cy="575816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609033" y="1702780"/>
            <a:ext cx="695945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trận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lũ</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lớn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cuốn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mất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gỗ</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nên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bạn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không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thể</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đến</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trường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hãy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giúp</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thợ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tốt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bụng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xây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cầu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mới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bằng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cách</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trả</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lời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đúng</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các</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008000"/>
                </a:solidFill>
                <a:effectLst/>
                <a:uLnTx/>
                <a:uFillTx/>
                <a:latin typeface="Arial" panose="020B0604020202020204" pitchFamily="34" charset="0"/>
                <a:ea typeface="+mn-ea"/>
                <a:cs typeface="Arial" panose="020B0604020202020204" pitchFamily="34" charset="0"/>
              </a:rPr>
              <a:t>hỏi</a:t>
            </a:r>
            <a:r>
              <a:rPr kumimoji="0" lang="en-US" sz="2800" b="0"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20985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a:off x="-2426667" y="4054458"/>
            <a:ext cx="8255000" cy="4922795"/>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backgroundRemoval t="0" b="89796" l="0" r="90000"/>
                    </a14:imgEffect>
                  </a14:imgLayer>
                </a14:imgProps>
              </a:ext>
              <a:ext uri="{28A0092B-C50C-407E-A947-70E740481C1C}">
                <a14:useLocalDpi xmlns:a14="http://schemas.microsoft.com/office/drawing/2010/main" val="0"/>
              </a:ext>
            </a:extLst>
          </a:blip>
          <a:stretch>
            <a:fillRect/>
          </a:stretch>
        </p:blipFill>
        <p:spPr>
          <a:xfrm rot="488019" flipH="1">
            <a:off x="7038439" y="4566952"/>
            <a:ext cx="5941277" cy="4332420"/>
          </a:xfrm>
          <a:prstGeom prst="rect">
            <a:avLst/>
          </a:prstGeom>
        </p:spPr>
      </p:pic>
      <p:pic>
        <p:nvPicPr>
          <p:cNvPr id="61" name="Picture 3" descr="C:\Users\ADMIN\Desktop\Tai nguyen thiet ke tro choi\Bảng gỗ\1.jp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628126" y="-28987"/>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C:\Users\ADMIN\Desktop\Tai nguyen thiet ke tro choi\Bảng gỗ\2.jp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2473184" y="-3318"/>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ADMIN\Desktop\Tai nguyen thiet ke tro choi\Bảng gỗ\3.jpg">
            <a:hlinkClick r:id="rId13" action="ppaction://hlinksldjump"/>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11949" y="-55583"/>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ADMIN\Desktop\Tai nguyen thiet ke tro choi\Bảng gỗ\4.jpg">
            <a:hlinkClick r:id="rId16" action="ppaction://hlinksldjump"/>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4137868" y="-15517"/>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Ã¬nh áº£nh cÃ³ liÃªn quan"/>
          <p:cNvPicPr>
            <a:picLocks noChangeAspect="1" noChangeArrowheads="1" noCrop="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6345" y="3936773"/>
            <a:ext cx="9528476" cy="3850331"/>
          </a:xfrm>
          <a:prstGeom prst="rect">
            <a:avLst/>
          </a:prstGeom>
          <a:noFill/>
          <a:extLst>
            <a:ext uri="{909E8E84-426E-40DD-AFC4-6F175D3DCCD1}">
              <a14:hiddenFill xmlns:a14="http://schemas.microsoft.com/office/drawing/2010/main">
                <a:solidFill>
                  <a:srgbClr val="FFFFFF"/>
                </a:solidFill>
              </a14:hiddenFill>
            </a:ext>
          </a:extLst>
        </p:spPr>
      </p:pic>
      <p:sp>
        <p:nvSpPr>
          <p:cNvPr id="37" name="Oval Callout 36"/>
          <p:cNvSpPr/>
          <p:nvPr/>
        </p:nvSpPr>
        <p:spPr>
          <a:xfrm>
            <a:off x="2262586" y="3103326"/>
            <a:ext cx="2348887" cy="1519278"/>
          </a:xfrm>
          <a:prstGeom prst="wedgeEllipseCallout">
            <a:avLst>
              <a:gd name="adj1" fmla="val -29099"/>
              <a:gd name="adj2" fmla="val 7994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Chúng</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cháu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cảm</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ơn</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rất</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9900"/>
                </a:solidFill>
                <a:effectLst/>
                <a:uLnTx/>
                <a:uFillTx/>
                <a:latin typeface="Calibri" panose="020F0502020204030204"/>
                <a:ea typeface="+mn-ea"/>
                <a:cs typeface="+mn-cs"/>
              </a:rPr>
              <a:t>nhiều</a:t>
            </a:r>
            <a:r>
              <a:rPr kumimoji="0" lang="en-US" sz="2000" b="0" i="0" u="none" strike="noStrike" kern="1200" cap="none" spc="0" normalizeH="0" baseline="0" noProof="0" dirty="0">
                <a:ln>
                  <a:noFill/>
                </a:ln>
                <a:solidFill>
                  <a:srgbClr val="009900"/>
                </a:solidFill>
                <a:effectLst/>
                <a:uLnTx/>
                <a:uFillTx/>
                <a:latin typeface="Calibri" panose="020F0502020204030204"/>
                <a:ea typeface="+mn-ea"/>
                <a:cs typeface="+mn-cs"/>
              </a:rPr>
              <a:t>!</a:t>
            </a:r>
          </a:p>
        </p:txBody>
      </p:sp>
      <p:grpSp>
        <p:nvGrpSpPr>
          <p:cNvPr id="42" name="Group 41"/>
          <p:cNvGrpSpPr/>
          <p:nvPr/>
        </p:nvGrpSpPr>
        <p:grpSpPr>
          <a:xfrm>
            <a:off x="7394203" y="6013444"/>
            <a:ext cx="1371059" cy="931229"/>
            <a:chOff x="7874128" y="5679058"/>
            <a:chExt cx="1557892" cy="1276763"/>
          </a:xfrm>
        </p:grpSpPr>
        <p:pic>
          <p:nvPicPr>
            <p:cNvPr id="43" name="Picture 42"/>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896483" y="5679058"/>
              <a:ext cx="1535537" cy="1276763"/>
            </a:xfrm>
            <a:prstGeom prst="rect">
              <a:avLst/>
            </a:prstGeom>
          </p:spPr>
        </p:pic>
        <p:pic>
          <p:nvPicPr>
            <p:cNvPr id="44" name="Picture 4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74128" y="5879525"/>
              <a:ext cx="1518774" cy="292255"/>
            </a:xfrm>
            <a:prstGeom prst="rect">
              <a:avLst/>
            </a:prstGeom>
          </p:spPr>
        </p:pic>
      </p:grpSp>
      <p:grpSp>
        <p:nvGrpSpPr>
          <p:cNvPr id="45" name="Group 44"/>
          <p:cNvGrpSpPr/>
          <p:nvPr/>
        </p:nvGrpSpPr>
        <p:grpSpPr>
          <a:xfrm>
            <a:off x="6206473" y="6050242"/>
            <a:ext cx="1352824" cy="931229"/>
            <a:chOff x="6482861" y="5717172"/>
            <a:chExt cx="1537172" cy="1276763"/>
          </a:xfrm>
        </p:grpSpPr>
        <p:pic>
          <p:nvPicPr>
            <p:cNvPr id="54" name="Picture 53"/>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482861" y="5717172"/>
              <a:ext cx="1535537" cy="1276763"/>
            </a:xfrm>
            <a:prstGeom prst="rect">
              <a:avLst/>
            </a:prstGeom>
          </p:spPr>
        </p:pic>
        <p:pic>
          <p:nvPicPr>
            <p:cNvPr id="55" name="Picture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01259" y="5904615"/>
              <a:ext cx="1518774" cy="292255"/>
            </a:xfrm>
            <a:prstGeom prst="rect">
              <a:avLst/>
            </a:prstGeom>
          </p:spPr>
        </p:pic>
      </p:grpSp>
      <p:grpSp>
        <p:nvGrpSpPr>
          <p:cNvPr id="60" name="Group 59"/>
          <p:cNvGrpSpPr/>
          <p:nvPr/>
        </p:nvGrpSpPr>
        <p:grpSpPr>
          <a:xfrm>
            <a:off x="4998164" y="6016176"/>
            <a:ext cx="1357880" cy="931229"/>
            <a:chOff x="5109357" y="5685240"/>
            <a:chExt cx="1542917" cy="1276763"/>
          </a:xfrm>
        </p:grpSpPr>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116737" y="5685240"/>
              <a:ext cx="1535537" cy="1276763"/>
            </a:xfrm>
            <a:prstGeom prst="rect">
              <a:avLst/>
            </a:prstGeom>
          </p:spPr>
        </p:pic>
        <p:pic>
          <p:nvPicPr>
            <p:cNvPr id="67" name="Picture 6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109357" y="5925926"/>
              <a:ext cx="1518774" cy="292255"/>
            </a:xfrm>
            <a:prstGeom prst="rect">
              <a:avLst/>
            </a:prstGeom>
          </p:spPr>
        </p:pic>
      </p:grpSp>
      <p:grpSp>
        <p:nvGrpSpPr>
          <p:cNvPr id="68" name="Group 67"/>
          <p:cNvGrpSpPr/>
          <p:nvPr/>
        </p:nvGrpSpPr>
        <p:grpSpPr>
          <a:xfrm>
            <a:off x="3766405" y="6033924"/>
            <a:ext cx="1353663" cy="931229"/>
            <a:chOff x="3709629" y="5706861"/>
            <a:chExt cx="1538126" cy="1276763"/>
          </a:xfrm>
        </p:grpSpPr>
        <p:pic>
          <p:nvPicPr>
            <p:cNvPr id="69" name="Picture 68"/>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0" r="100000">
                          <a14:backgroundMark x1="22697" y1="48454" x2="22697" y2="50000"/>
                          <a14:backgroundMark x1="25658" y1="60309" x2="25658" y2="62887"/>
                          <a14:backgroundMark x1="75329" y1="46907" x2="75329" y2="48969"/>
                          <a14:backgroundMark x1="73026" y1="61340" x2="73026" y2="64433"/>
                          <a14:backgroundMark x1="72697" y1="59278" x2="72697" y2="59278"/>
                          <a14:backgroundMark x1="43421" y1="4124" x2="43421" y2="5670"/>
                          <a14:backgroundMark x1="43092" y1="6701" x2="43092" y2="8763"/>
                          <a14:backgroundMark x1="49342" y1="8763" x2="49342" y2="8763"/>
                          <a14:backgroundMark x1="55592" y1="5155" x2="55592" y2="7732"/>
                          <a14:backgroundMark x1="37500" y1="6186" x2="37500" y2="6186"/>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712218" y="5706861"/>
              <a:ext cx="1535537" cy="1276763"/>
            </a:xfrm>
            <a:prstGeom prst="rect">
              <a:avLst/>
            </a:prstGeom>
          </p:spPr>
        </p:pic>
        <p:pic>
          <p:nvPicPr>
            <p:cNvPr id="70" name="Picture 6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709629" y="5939896"/>
              <a:ext cx="1518774" cy="292255"/>
            </a:xfrm>
            <a:prstGeom prst="rect">
              <a:avLst/>
            </a:prstGeom>
          </p:spPr>
        </p:pic>
      </p:grpSp>
      <p:pic>
        <p:nvPicPr>
          <p:cNvPr id="74" name="Picture 7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233671" y="4977787"/>
            <a:ext cx="1183173" cy="1183173"/>
          </a:xfrm>
          <a:prstGeom prst="rect">
            <a:avLst/>
          </a:prstGeom>
        </p:spPr>
      </p:pic>
      <p:pic>
        <p:nvPicPr>
          <p:cNvPr id="31" name="Picture 3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88231" y="5297962"/>
            <a:ext cx="586883" cy="958023"/>
          </a:xfrm>
          <a:prstGeom prst="rect">
            <a:avLst/>
          </a:prstGeom>
        </p:spPr>
      </p:pic>
      <p:pic>
        <p:nvPicPr>
          <p:cNvPr id="32" name="Picture 3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818830" y="5352448"/>
            <a:ext cx="675991" cy="849050"/>
          </a:xfrm>
          <a:prstGeom prst="rect">
            <a:avLst/>
          </a:prstGeom>
        </p:spPr>
      </p:pic>
      <p:sp>
        <p:nvSpPr>
          <p:cNvPr id="2" name="Arrow: Right 1">
            <a:hlinkClick r:id="rId26" action="ppaction://hlinksldjump"/>
            <a:extLst>
              <a:ext uri="{FF2B5EF4-FFF2-40B4-BE49-F238E27FC236}">
                <a16:creationId xmlns:a16="http://schemas.microsoft.com/office/drawing/2014/main" id="{DCA432F1-289C-4EE1-BD9C-1FD47DEBEF46}"/>
              </a:ext>
            </a:extLst>
          </p:cNvPr>
          <p:cNvSpPr/>
          <p:nvPr/>
        </p:nvSpPr>
        <p:spPr>
          <a:xfrm>
            <a:off x="10820400" y="0"/>
            <a:ext cx="110490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618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4"/>
                                        </p:tgtEl>
                                        <p:attrNameLst>
                                          <p:attrName>r</p:attrName>
                                        </p:attrNameLst>
                                      </p:cBhvr>
                                    </p:animRot>
                                    <p:animRot by="-240000">
                                      <p:cBhvr>
                                        <p:cTn id="7" dur="600" fill="hold">
                                          <p:stCondLst>
                                            <p:cond delay="600"/>
                                          </p:stCondLst>
                                        </p:cTn>
                                        <p:tgtEl>
                                          <p:spTgt spid="74"/>
                                        </p:tgtEl>
                                        <p:attrNameLst>
                                          <p:attrName>r</p:attrName>
                                        </p:attrNameLst>
                                      </p:cBhvr>
                                    </p:animRot>
                                    <p:animRot by="240000">
                                      <p:cBhvr>
                                        <p:cTn id="8" dur="600" fill="hold">
                                          <p:stCondLst>
                                            <p:cond delay="1200"/>
                                          </p:stCondLst>
                                        </p:cTn>
                                        <p:tgtEl>
                                          <p:spTgt spid="74"/>
                                        </p:tgtEl>
                                        <p:attrNameLst>
                                          <p:attrName>r</p:attrName>
                                        </p:attrNameLst>
                                      </p:cBhvr>
                                    </p:animRot>
                                    <p:animRot by="-240000">
                                      <p:cBhvr>
                                        <p:cTn id="9" dur="600" fill="hold">
                                          <p:stCondLst>
                                            <p:cond delay="1800"/>
                                          </p:stCondLst>
                                        </p:cTn>
                                        <p:tgtEl>
                                          <p:spTgt spid="74"/>
                                        </p:tgtEl>
                                        <p:attrNameLst>
                                          <p:attrName>r</p:attrName>
                                        </p:attrNameLst>
                                      </p:cBhvr>
                                    </p:animRot>
                                    <p:animRot by="120000">
                                      <p:cBhvr>
                                        <p:cTn id="10" dur="600" fill="hold">
                                          <p:stCondLst>
                                            <p:cond delay="24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1"/>
                                        </p:tgtEl>
                                        <p:attrNameLst>
                                          <p:attrName>r</p:attrName>
                                        </p:attrNameLst>
                                      </p:cBhvr>
                                    </p:animRot>
                                    <p:animRot by="-240000">
                                      <p:cBhvr>
                                        <p:cTn id="13" dur="600" fill="hold">
                                          <p:stCondLst>
                                            <p:cond delay="600"/>
                                          </p:stCondLst>
                                        </p:cTn>
                                        <p:tgtEl>
                                          <p:spTgt spid="31"/>
                                        </p:tgtEl>
                                        <p:attrNameLst>
                                          <p:attrName>r</p:attrName>
                                        </p:attrNameLst>
                                      </p:cBhvr>
                                    </p:animRot>
                                    <p:animRot by="240000">
                                      <p:cBhvr>
                                        <p:cTn id="14" dur="600" fill="hold">
                                          <p:stCondLst>
                                            <p:cond delay="1200"/>
                                          </p:stCondLst>
                                        </p:cTn>
                                        <p:tgtEl>
                                          <p:spTgt spid="31"/>
                                        </p:tgtEl>
                                        <p:attrNameLst>
                                          <p:attrName>r</p:attrName>
                                        </p:attrNameLst>
                                      </p:cBhvr>
                                    </p:animRot>
                                    <p:animRot by="-240000">
                                      <p:cBhvr>
                                        <p:cTn id="15" dur="600" fill="hold">
                                          <p:stCondLst>
                                            <p:cond delay="1800"/>
                                          </p:stCondLst>
                                        </p:cTn>
                                        <p:tgtEl>
                                          <p:spTgt spid="31"/>
                                        </p:tgtEl>
                                        <p:attrNameLst>
                                          <p:attrName>r</p:attrName>
                                        </p:attrNameLst>
                                      </p:cBhvr>
                                    </p:animRot>
                                    <p:animRot by="120000">
                                      <p:cBhvr>
                                        <p:cTn id="16" dur="600" fill="hold">
                                          <p:stCondLst>
                                            <p:cond delay="2400"/>
                                          </p:stCondLst>
                                        </p:cTn>
                                        <p:tgtEl>
                                          <p:spTgt spid="31"/>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2"/>
                                        </p:tgtEl>
                                        <p:attrNameLst>
                                          <p:attrName>r</p:attrName>
                                        </p:attrNameLst>
                                      </p:cBhvr>
                                    </p:animRot>
                                    <p:animRot by="-240000">
                                      <p:cBhvr>
                                        <p:cTn id="19" dur="600" fill="hold">
                                          <p:stCondLst>
                                            <p:cond delay="600"/>
                                          </p:stCondLst>
                                        </p:cTn>
                                        <p:tgtEl>
                                          <p:spTgt spid="32"/>
                                        </p:tgtEl>
                                        <p:attrNameLst>
                                          <p:attrName>r</p:attrName>
                                        </p:attrNameLst>
                                      </p:cBhvr>
                                    </p:animRot>
                                    <p:animRot by="240000">
                                      <p:cBhvr>
                                        <p:cTn id="20" dur="600" fill="hold">
                                          <p:stCondLst>
                                            <p:cond delay="1200"/>
                                          </p:stCondLst>
                                        </p:cTn>
                                        <p:tgtEl>
                                          <p:spTgt spid="32"/>
                                        </p:tgtEl>
                                        <p:attrNameLst>
                                          <p:attrName>r</p:attrName>
                                        </p:attrNameLst>
                                      </p:cBhvr>
                                    </p:animRot>
                                    <p:animRot by="-240000">
                                      <p:cBhvr>
                                        <p:cTn id="21" dur="600" fill="hold">
                                          <p:stCondLst>
                                            <p:cond delay="1800"/>
                                          </p:stCondLst>
                                        </p:cTn>
                                        <p:tgtEl>
                                          <p:spTgt spid="32"/>
                                        </p:tgtEl>
                                        <p:attrNameLst>
                                          <p:attrName>r</p:attrName>
                                        </p:attrNameLst>
                                      </p:cBhvr>
                                    </p:animRot>
                                    <p:animRot by="120000">
                                      <p:cBhvr>
                                        <p:cTn id="22" dur="600" fill="hold">
                                          <p:stCondLst>
                                            <p:cond delay="24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4"/>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8" restart="whenNotActive" fill="hold" evtFilter="cancelBubble" nodeType="interactiveSeq">
                <p:stCondLst>
                  <p:cond evt="onClick" delay="0">
                    <p:tgtEl>
                      <p:spTgt spid="61"/>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33" restart="whenNotActive" fill="hold" evtFilter="cancelBubble" nodeType="interactiveSeq">
                <p:stCondLst>
                  <p:cond evt="onClick" delay="0">
                    <p:tgtEl>
                      <p:spTgt spid="62"/>
                    </p:tgtEl>
                  </p:cond>
                </p:stCondLst>
                <p:endSync evt="end" delay="0">
                  <p:rtn val="all"/>
                </p:endSync>
                <p:childTnLst>
                  <p:par>
                    <p:cTn id="34" fill="hold">
                      <p:stCondLst>
                        <p:cond delay="0"/>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8" restart="whenNotActive" fill="hold" evtFilter="cancelBubble" nodeType="interactiveSeq">
                <p:stCondLst>
                  <p:cond evt="onClick" delay="0">
                    <p:tgtEl>
                      <p:spTgt spid="63"/>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43" restart="whenNotActive" fill="hold" evtFilter="cancelBubble" nodeType="interactiveSeq">
                <p:stCondLst>
                  <p:cond evt="onClick" delay="0">
                    <p:tgtEl>
                      <p:spTgt spid="74"/>
                    </p:tgtEl>
                  </p:cond>
                </p:stCondLst>
                <p:endSync evt="end" delay="0">
                  <p:rtn val="all"/>
                </p:endSync>
                <p:childTnLst>
                  <p:par>
                    <p:cTn id="44" fill="hold">
                      <p:stCondLst>
                        <p:cond delay="0"/>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1000"/>
                                        <p:tgtEl>
                                          <p:spTgt spid="42"/>
                                        </p:tgtEl>
                                      </p:cBhvr>
                                    </p:animEffect>
                                    <p:anim calcmode="lin" valueType="num">
                                      <p:cBhvr>
                                        <p:cTn id="49" dur="1000" fill="hold"/>
                                        <p:tgtEl>
                                          <p:spTgt spid="42"/>
                                        </p:tgtEl>
                                        <p:attrNameLst>
                                          <p:attrName>ppt_x</p:attrName>
                                        </p:attrNameLst>
                                      </p:cBhvr>
                                      <p:tavLst>
                                        <p:tav tm="0">
                                          <p:val>
                                            <p:strVal val="#ppt_x"/>
                                          </p:val>
                                        </p:tav>
                                        <p:tav tm="100000">
                                          <p:val>
                                            <p:strVal val="#ppt_x"/>
                                          </p:val>
                                        </p:tav>
                                      </p:tavLst>
                                    </p:anim>
                                    <p:anim calcmode="lin" valueType="num">
                                      <p:cBhvr>
                                        <p:cTn id="50" dur="1000" fill="hold"/>
                                        <p:tgtEl>
                                          <p:spTgt spid="42"/>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1.875E-6 2.96296E-6 L -0.08815 0.01111 " pathEditMode="relative" rAng="0" ptsTypes="AA">
                                      <p:cBhvr>
                                        <p:cTn id="53" dur="1000" fill="hold"/>
                                        <p:tgtEl>
                                          <p:spTgt spid="74"/>
                                        </p:tgtEl>
                                        <p:attrNameLst>
                                          <p:attrName>ppt_x</p:attrName>
                                          <p:attrName>ppt_y</p:attrName>
                                        </p:attrNameLst>
                                      </p:cBhvr>
                                      <p:rCtr x="-3529" y="764"/>
                                    </p:animMotion>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1000"/>
                                        <p:tgtEl>
                                          <p:spTgt spid="45"/>
                                        </p:tgtEl>
                                      </p:cBhvr>
                                    </p:animEffect>
                                    <p:anim calcmode="lin" valueType="num">
                                      <p:cBhvr>
                                        <p:cTn id="59" dur="1000" fill="hold"/>
                                        <p:tgtEl>
                                          <p:spTgt spid="45"/>
                                        </p:tgtEl>
                                        <p:attrNameLst>
                                          <p:attrName>ppt_x</p:attrName>
                                        </p:attrNameLst>
                                      </p:cBhvr>
                                      <p:tavLst>
                                        <p:tav tm="0">
                                          <p:val>
                                            <p:strVal val="#ppt_x"/>
                                          </p:val>
                                        </p:tav>
                                        <p:tav tm="100000">
                                          <p:val>
                                            <p:strVal val="#ppt_x"/>
                                          </p:val>
                                        </p:tav>
                                      </p:tavLst>
                                    </p:anim>
                                    <p:anim calcmode="lin" valueType="num">
                                      <p:cBhvr>
                                        <p:cTn id="60" dur="1000" fill="hold"/>
                                        <p:tgtEl>
                                          <p:spTgt spid="4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35" presetClass="path" presetSubtype="0" accel="50000" decel="50000" fill="hold" nodeType="afterEffect">
                                  <p:stCondLst>
                                    <p:cond delay="0"/>
                                  </p:stCondLst>
                                  <p:childTnLst>
                                    <p:animMotion origin="layout" path="M -0.08815 0.01111 L -0.18516 0.01527 " pathEditMode="relative" rAng="0" ptsTypes="AA">
                                      <p:cBhvr>
                                        <p:cTn id="63" dur="1000" fill="hold"/>
                                        <p:tgtEl>
                                          <p:spTgt spid="74"/>
                                        </p:tgtEl>
                                        <p:attrNameLst>
                                          <p:attrName>ppt_x</p:attrName>
                                          <p:attrName>ppt_y</p:attrName>
                                        </p:attrNameLst>
                                      </p:cBhvr>
                                      <p:rCtr x="-4857" y="208"/>
                                    </p:animMotion>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35" presetClass="path" presetSubtype="0" accel="50000" decel="50000" fill="hold" nodeType="afterEffect">
                                  <p:stCondLst>
                                    <p:cond delay="0"/>
                                  </p:stCondLst>
                                  <p:childTnLst>
                                    <p:animMotion origin="layout" path="M -0.18516 0.01527 L -0.28959 0.02338 " pathEditMode="relative" rAng="0" ptsTypes="AA">
                                      <p:cBhvr>
                                        <p:cTn id="73" dur="1000" fill="hold"/>
                                        <p:tgtEl>
                                          <p:spTgt spid="74"/>
                                        </p:tgtEl>
                                        <p:attrNameLst>
                                          <p:attrName>ppt_x</p:attrName>
                                          <p:attrName>ppt_y</p:attrName>
                                        </p:attrNameLst>
                                      </p:cBhvr>
                                      <p:rCtr x="-5221" y="394"/>
                                    </p:animMotion>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35" presetClass="path" presetSubtype="0" accel="50000" decel="50000" fill="hold" nodeType="afterEffect">
                                  <p:stCondLst>
                                    <p:cond delay="0"/>
                                  </p:stCondLst>
                                  <p:childTnLst>
                                    <p:animMotion origin="layout" path="M -0.28959 0.02338 L -0.38724 0.02477 " pathEditMode="relative" rAng="0" ptsTypes="AA">
                                      <p:cBhvr>
                                        <p:cTn id="83" dur="1000" fill="hold"/>
                                        <p:tgtEl>
                                          <p:spTgt spid="74"/>
                                        </p:tgtEl>
                                        <p:attrNameLst>
                                          <p:attrName>ppt_x</p:attrName>
                                          <p:attrName>ppt_y</p:attrName>
                                        </p:attrNameLst>
                                      </p:cBhvr>
                                      <p:rCtr x="-4883" y="69"/>
                                    </p:animMotion>
                                  </p:childTnLst>
                                </p:cTn>
                              </p:par>
                            </p:childTnLst>
                          </p:cTn>
                        </p:par>
                        <p:par>
                          <p:cTn id="84" fill="hold">
                            <p:stCondLst>
                              <p:cond delay="2000"/>
                            </p:stCondLst>
                            <p:childTnLst>
                              <p:par>
                                <p:cTn id="85" presetID="35" presetClass="path" presetSubtype="0" accel="50000" decel="50000" fill="hold" nodeType="afterEffect">
                                  <p:stCondLst>
                                    <p:cond delay="0"/>
                                  </p:stCondLst>
                                  <p:childTnLst>
                                    <p:animMotion origin="layout" path="M -0.5882 0.02408 L -0.74774 -0.02685 " pathEditMode="relative" rAng="0" ptsTypes="AA">
                                      <p:cBhvr>
                                        <p:cTn id="86" dur="1000" fill="hold"/>
                                        <p:tgtEl>
                                          <p:spTgt spid="74"/>
                                        </p:tgtEl>
                                        <p:attrNameLst>
                                          <p:attrName>ppt_x</p:attrName>
                                          <p:attrName>ppt_y</p:attrName>
                                        </p:attrNameLst>
                                      </p:cBhvr>
                                      <p:rCtr x="-7986" y="-2546"/>
                                    </p:animMotion>
                                  </p:childTnLst>
                                </p:cTn>
                              </p:par>
                            </p:childTnLst>
                          </p:cTn>
                        </p:par>
                        <p:par>
                          <p:cTn id="87" fill="hold">
                            <p:stCondLst>
                              <p:cond delay="3000"/>
                            </p:stCondLst>
                            <p:childTnLst>
                              <p:par>
                                <p:cTn id="88" presetID="35" presetClass="path" presetSubtype="0" accel="50000" decel="50000" fill="hold" nodeType="afterEffect">
                                  <p:stCondLst>
                                    <p:cond delay="0"/>
                                  </p:stCondLst>
                                  <p:childTnLst>
                                    <p:animMotion origin="layout" path="M 2.5E-6 -1.11111E-6 L -0.61094 -0.01088 " pathEditMode="relative" rAng="0" ptsTypes="AA">
                                      <p:cBhvr>
                                        <p:cTn id="89" dur="5000" fill="hold"/>
                                        <p:tgtEl>
                                          <p:spTgt spid="31"/>
                                        </p:tgtEl>
                                        <p:attrNameLst>
                                          <p:attrName>ppt_x</p:attrName>
                                          <p:attrName>ppt_y</p:attrName>
                                        </p:attrNameLst>
                                      </p:cBhvr>
                                      <p:rCtr x="-30547" y="-556"/>
                                    </p:animMotion>
                                  </p:childTnLst>
                                </p:cTn>
                              </p:par>
                              <p:par>
                                <p:cTn id="90" presetID="35" presetClass="path" presetSubtype="0" accel="50000" decel="50000" fill="hold" nodeType="withEffect">
                                  <p:stCondLst>
                                    <p:cond delay="0"/>
                                  </p:stCondLst>
                                  <p:childTnLst>
                                    <p:animMotion origin="layout" path="M -2.91667E-6 -1.11111E-6 L -0.61901 -0.00208 " pathEditMode="relative" rAng="0" ptsTypes="AA">
                                      <p:cBhvr>
                                        <p:cTn id="91" dur="5000" fill="hold"/>
                                        <p:tgtEl>
                                          <p:spTgt spid="32"/>
                                        </p:tgtEl>
                                        <p:attrNameLst>
                                          <p:attrName>ppt_x</p:attrName>
                                          <p:attrName>ppt_y</p:attrName>
                                        </p:attrNameLst>
                                      </p:cBhvr>
                                      <p:rCtr x="-30951" y="-116"/>
                                    </p:animMotion>
                                  </p:childTnLst>
                                </p:cTn>
                              </p:par>
                            </p:childTnLst>
                          </p:cTn>
                        </p:par>
                        <p:par>
                          <p:cTn id="92" fill="hold">
                            <p:stCondLst>
                              <p:cond delay="8000"/>
                            </p:stCondLst>
                            <p:childTnLst>
                              <p:par>
                                <p:cTn id="93" presetID="1" presetClass="entr" presetSubtype="0"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74"/>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29605" y="1184464"/>
            <a:ext cx="6708085"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1: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kể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954780" y="4337494"/>
            <a:ext cx="4366260" cy="1323439"/>
          </a:xfrm>
          <a:prstGeom prst="rect">
            <a:avLst/>
          </a:prstGeom>
          <a:noFill/>
        </p:spPr>
        <p:txBody>
          <a:bodyPr wrap="square" rtlCol="0">
            <a:spAutoFit/>
          </a:bodyPr>
          <a:lstStyle/>
          <a:p>
            <a:pPr lvl="0"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dùng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kể</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giới</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thiệu</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6044113"/>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2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16" presetClass="entr" presetSubtype="21"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675"/>
            <a:ext cx="123444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66951" y="1021278"/>
            <a:ext cx="6488810" cy="1569660"/>
          </a:xfrm>
          <a:prstGeom prst="rect">
            <a:avLst/>
          </a:prstGeom>
          <a:noFill/>
        </p:spPr>
        <p:txBody>
          <a:bodyPr wrap="square" rtlCol="0">
            <a:spAutoFit/>
          </a:bodyPr>
          <a:lstStyle/>
          <a:p>
            <a:pPr lvl="0" algn="ct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2: </a:t>
            </a:r>
            <a:r>
              <a:rPr lang="en-US" sz="4800" b="1" dirty="0" err="1">
                <a:solidFill>
                  <a:srgbClr val="002060"/>
                </a:solidFill>
                <a:latin typeface="Arial" panose="020B0604020202020204" pitchFamily="34" charset="0"/>
                <a:cs typeface="Arial" panose="020B0604020202020204" pitchFamily="34" charset="0"/>
              </a:rPr>
              <a:t>Câu</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hỏi</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dùng</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để</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làm</a:t>
            </a:r>
            <a:r>
              <a:rPr lang="en-US" sz="4800" b="1" dirty="0">
                <a:solidFill>
                  <a:srgbClr val="002060"/>
                </a:solidFill>
                <a:latin typeface="Arial" panose="020B0604020202020204" pitchFamily="34" charset="0"/>
                <a:cs typeface="Arial" panose="020B0604020202020204" pitchFamily="34" charset="0"/>
              </a:rPr>
              <a:t> </a:t>
            </a:r>
            <a:r>
              <a:rPr lang="en-US" sz="4800" b="1" dirty="0" err="1">
                <a:solidFill>
                  <a:srgbClr val="002060"/>
                </a:solidFill>
                <a:latin typeface="Arial" panose="020B0604020202020204" pitchFamily="34" charset="0"/>
                <a:cs typeface="Arial" panose="020B0604020202020204" pitchFamily="34" charset="0"/>
              </a:rPr>
              <a:t>gì</a:t>
            </a:r>
            <a:r>
              <a:rPr lang="en-US" sz="4800" b="1" dirty="0">
                <a:solidFill>
                  <a:srgbClr val="002060"/>
                </a:solidFill>
                <a:latin typeface="Arial" panose="020B0604020202020204" pitchFamily="34" charset="0"/>
                <a:cs typeface="Arial" panose="020B0604020202020204" pitchFamily="34" charset="0"/>
              </a:rPr>
              <a:t>?</a:t>
            </a:r>
            <a:endParaRPr kumimoji="0" lang="en-US" sz="4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4480" y="4217502"/>
            <a:ext cx="4124960"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Câu hỏi dùng để hỏi những điều mình chưa biết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64818" y="58102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9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822511" y="1054272"/>
            <a:ext cx="6382844" cy="1446550"/>
          </a:xfrm>
          <a:prstGeom prst="rect">
            <a:avLst/>
          </a:prstGeom>
          <a:noFill/>
        </p:spPr>
        <p:txBody>
          <a:bodyPr wrap="square" rtlCol="0">
            <a:spAutoFit/>
          </a:bodyPr>
          <a:lstStyle/>
          <a:p>
            <a:pPr lvl="0" algn="ct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3: </a:t>
            </a:r>
            <a:r>
              <a:rPr lang="en-US" sz="4400" b="1" dirty="0" err="1">
                <a:solidFill>
                  <a:srgbClr val="002060"/>
                </a:solidFill>
                <a:latin typeface="Arial" panose="020B0604020202020204" pitchFamily="34" charset="0"/>
                <a:cs typeface="Arial" panose="020B0604020202020204" pitchFamily="34" charset="0"/>
              </a:rPr>
              <a:t>Câu</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khiến</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dùng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để</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làm</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gì</a:t>
            </a:r>
            <a:r>
              <a:rPr lang="en-US" sz="4400" b="1" dirty="0">
                <a:solidFill>
                  <a:srgbClr val="002060"/>
                </a:solidFill>
                <a:latin typeface="Arial" panose="020B0604020202020204" pitchFamily="34" charset="0"/>
                <a:cs typeface="Arial" panose="020B0604020202020204" pitchFamily="34" charset="0"/>
              </a:rPr>
              <a:t>?</a:t>
            </a:r>
            <a:endParaRPr kumimoji="0" lang="en-US" sz="4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4092392" y="4164670"/>
            <a:ext cx="4269288" cy="1569660"/>
          </a:xfrm>
          <a:prstGeom prst="rect">
            <a:avLst/>
          </a:prstGeom>
          <a:noFill/>
        </p:spPr>
        <p:txBody>
          <a:bodyPr wrap="square" rtlCol="0">
            <a:spAutoFit/>
          </a:bodyPr>
          <a:lstStyle/>
          <a:p>
            <a:pPr lvl="0" algn="ctr"/>
            <a:r>
              <a:rPr lang="vi-VN" sz="3200" b="1" dirty="0">
                <a:solidFill>
                  <a:srgbClr val="FF0000"/>
                </a:solidFill>
                <a:cs typeface="Arial" panose="020B0604020202020204" pitchFamily="34" charset="0"/>
              </a:rPr>
              <a:t>Dùng để yêu cầu người khác thực hiện một việc nào đó</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5789" y="5948864"/>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48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5"/>
            <a:ext cx="12192000" cy="6854653"/>
          </a:xfrm>
          <a:prstGeom prst="rect">
            <a:avLst/>
          </a:prstGeom>
        </p:spPr>
      </p:pic>
      <p:pic>
        <p:nvPicPr>
          <p:cNvPr id="26"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17107" y="225010"/>
            <a:ext cx="8847711" cy="377498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017806" y="3453193"/>
            <a:ext cx="6419884" cy="34031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78894" y="1300493"/>
            <a:ext cx="6747986" cy="1200329"/>
          </a:xfrm>
          <a:prstGeom prst="rect">
            <a:avLst/>
          </a:prstGeom>
          <a:noFill/>
        </p:spPr>
        <p:txBody>
          <a:bodyPr wrap="square" rtlCol="0">
            <a:spAutoFit/>
          </a:bodyPr>
          <a:lstStyle/>
          <a:p>
            <a:pPr lvl="1" algn="ctr"/>
            <a:r>
              <a:rPr lang="vi-VN" sz="3600" b="1" dirty="0">
                <a:solidFill>
                  <a:srgbClr val="002060"/>
                </a:solidFill>
                <a:cs typeface="Arial" panose="020B0604020202020204" pitchFamily="34" charset="0"/>
              </a:rPr>
              <a:t>Câu 4: Câu thường gồm có mấy thành phần chính?</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3840480" y="4498848"/>
            <a:ext cx="4803648" cy="1077218"/>
          </a:xfrm>
          <a:prstGeom prst="rect">
            <a:avLst/>
          </a:prstGeom>
          <a:noFill/>
        </p:spPr>
        <p:txBody>
          <a:bodyPr wrap="square" rtlCol="0">
            <a:spAutoFit/>
          </a:bodyPr>
          <a:lstStyle/>
          <a:p>
            <a:pPr lvl="0" algn="ctr"/>
            <a:r>
              <a:rPr lang="en-US" sz="3200" b="1" dirty="0">
                <a:solidFill>
                  <a:srgbClr val="FF0000"/>
                </a:solidFill>
                <a:latin typeface="Arial" panose="020B0604020202020204" pitchFamily="34" charset="0"/>
                <a:cs typeface="Arial" panose="020B0604020202020204" pitchFamily="34" charset="0"/>
              </a:rPr>
              <a:t>2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chính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Chủ</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và</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vị</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ngữ</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0"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789" y="5848351"/>
            <a:ext cx="1385200" cy="58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5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1206</Words>
  <Application>Microsoft Office PowerPoint</Application>
  <PresentationFormat>Widescreen</PresentationFormat>
  <Paragraphs>127</Paragraphs>
  <Slides>29</Slides>
  <Notes>6</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微软雅黑</vt:lpstr>
      <vt:lpstr>Arial</vt:lpstr>
      <vt:lpstr>Calibri</vt:lpstr>
      <vt:lpstr>Cambria</vt:lpstr>
      <vt:lpstr>Cutewritten</vt:lpstr>
      <vt:lpstr>Times New Roman</vt:lpstr>
      <vt:lpstr>UTM Gradoo</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le van duan</cp:lastModifiedBy>
  <cp:revision>35</cp:revision>
  <dcterms:created xsi:type="dcterms:W3CDTF">2023-11-30T08:45:11Z</dcterms:created>
  <dcterms:modified xsi:type="dcterms:W3CDTF">2024-01-21T13:35:44Z</dcterms:modified>
</cp:coreProperties>
</file>